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84" r:id="rId2"/>
    <p:sldId id="355" r:id="rId3"/>
    <p:sldId id="261" r:id="rId4"/>
    <p:sldId id="315" r:id="rId5"/>
    <p:sldId id="356" r:id="rId6"/>
    <p:sldId id="348" r:id="rId7"/>
    <p:sldId id="319" r:id="rId8"/>
    <p:sldId id="320" r:id="rId9"/>
    <p:sldId id="360" r:id="rId10"/>
    <p:sldId id="324" r:id="rId11"/>
    <p:sldId id="362" r:id="rId12"/>
    <p:sldId id="349" r:id="rId13"/>
    <p:sldId id="326" r:id="rId14"/>
    <p:sldId id="327" r:id="rId15"/>
    <p:sldId id="328" r:id="rId16"/>
    <p:sldId id="350" r:id="rId17"/>
    <p:sldId id="336" r:id="rId18"/>
    <p:sldId id="333" r:id="rId19"/>
    <p:sldId id="346" r:id="rId20"/>
    <p:sldId id="351" r:id="rId21"/>
    <p:sldId id="369" r:id="rId22"/>
    <p:sldId id="372" r:id="rId23"/>
    <p:sldId id="373" r:id="rId24"/>
    <p:sldId id="374" r:id="rId25"/>
    <p:sldId id="375" r:id="rId26"/>
    <p:sldId id="357" r:id="rId27"/>
    <p:sldId id="317" r:id="rId28"/>
    <p:sldId id="347" r:id="rId29"/>
    <p:sldId id="361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0975" initials="a" lastIdx="4" clrIdx="0">
    <p:extLst>
      <p:ext uri="{19B8F6BF-5375-455C-9EA6-DF929625EA0E}">
        <p15:presenceInfo xmlns:p15="http://schemas.microsoft.com/office/powerpoint/2012/main" userId="bd7245a97da7cb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9FB4"/>
    <a:srgbClr val="FBF9F5"/>
    <a:srgbClr val="262626"/>
    <a:srgbClr val="70AD47"/>
    <a:srgbClr val="A19B83"/>
    <a:srgbClr val="F0EFEB"/>
    <a:srgbClr val="F2F2ED"/>
    <a:srgbClr val="A4A3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44" y="35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Adobe 仿宋 Std R" panose="02020400000000000000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系統完成度</c:v>
                </c:pt>
              </c:strCache>
            </c:strRef>
          </c:tx>
          <c:dPt>
            <c:idx val="0"/>
            <c:bubble3D val="0"/>
            <c:spPr>
              <a:solidFill>
                <a:srgbClr val="DC9FB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72D-4E18-A89C-D3655D8A835F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72D-4E18-A89C-D3655D8A835F}"/>
              </c:ext>
            </c:extLst>
          </c:dPt>
          <c:dLbls>
            <c:dLbl>
              <c:idx val="0"/>
              <c:layout>
                <c:manualLayout>
                  <c:x val="2.3380146723706908E-2"/>
                  <c:y val="-0.17967861111111111"/>
                </c:manualLayout>
              </c:layout>
              <c:tx>
                <c:rich>
                  <a:bodyPr/>
                  <a:lstStyle/>
                  <a:p>
                    <a:fld id="{DF8A143A-4026-4F15-872C-94F99E913B04}" type="PERCENTAGE">
                      <a:rPr lang="en-US" altLang="zh-TW" sz="3600"/>
                      <a:pPr/>
                      <a:t>[百分比]</a:t>
                    </a:fld>
                    <a:endParaRPr lang="zh-TW" alt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72D-4E18-A89C-D3655D8A83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工作表1!$A$2:$A$3</c:f>
              <c:strCache>
                <c:ptCount val="2"/>
                <c:pt idx="0">
                  <c:v>完成</c:v>
                </c:pt>
                <c:pt idx="1">
                  <c:v>未完成</c:v>
                </c:pt>
              </c:strCache>
            </c:strRef>
          </c:cat>
          <c:val>
            <c:numRef>
              <c:f>工作表1!$B$2:$B$3</c:f>
              <c:numCache>
                <c:formatCode>0%</c:formatCode>
                <c:ptCount val="2"/>
                <c:pt idx="0">
                  <c:v>0.95</c:v>
                </c:pt>
                <c:pt idx="1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2D-4E18-A89C-D3655D8A835F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Adobe 仿宋 Std R" panose="02020400000000000000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工作表1!$B$5</c:f>
              <c:strCache>
                <c:ptCount val="1"/>
                <c:pt idx="0">
                  <c:v>功能完整性</c:v>
                </c:pt>
              </c:strCache>
            </c:strRef>
          </c:tx>
          <c:dPt>
            <c:idx val="0"/>
            <c:bubble3D val="0"/>
            <c:spPr>
              <a:solidFill>
                <a:srgbClr val="DC9FB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5A8-4297-BE3B-A99A084BCE40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5A8-4297-BE3B-A99A084BCE40}"/>
              </c:ext>
            </c:extLst>
          </c:dPt>
          <c:dLbls>
            <c:dLbl>
              <c:idx val="0"/>
              <c:layout>
                <c:manualLayout>
                  <c:x val="-0.10900612423447069"/>
                  <c:y val="-0.1845905555555555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2B078AB-FD47-47BA-8F3F-59C471ED65C5}" type="PERCENTAGE">
                      <a:rPr lang="en-US" altLang="zh-TW" sz="3600"/>
                      <a:pPr>
                        <a:defRPr sz="3600"/>
                      </a:pPr>
                      <a:t>[百分比]</a:t>
                    </a:fld>
                    <a:endParaRPr lang="zh-TW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5A8-4297-BE3B-A99A084BCE40}"/>
                </c:ext>
              </c:extLst>
            </c:dLbl>
            <c:dLbl>
              <c:idx val="1"/>
              <c:layout>
                <c:manualLayout>
                  <c:x val="8.3903762029746282E-2"/>
                  <c:y val="0.1183027777777777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A8-4297-BE3B-A99A084BCE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工作表1!$A$6:$A$7</c:f>
              <c:strCache>
                <c:ptCount val="2"/>
                <c:pt idx="0">
                  <c:v>完成</c:v>
                </c:pt>
                <c:pt idx="1">
                  <c:v>未完成</c:v>
                </c:pt>
              </c:strCache>
            </c:strRef>
          </c:cat>
          <c:val>
            <c:numRef>
              <c:f>工作表1!$B$6:$B$7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5A8-4297-BE3B-A99A084BCE4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dobe 仿宋 Std R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dobe 仿宋 Std R" panose="02020400000000000000" pitchFamily="18" charset="-122"/>
              </a:defRPr>
            </a:lvl1pPr>
          </a:lstStyle>
          <a:p>
            <a:fld id="{7B66F7A2-ACE5-4EAA-A4A9-5418C39361FF}" type="datetimeFigureOut">
              <a:rPr lang="zh-CN" altLang="en-US" smtClean="0"/>
              <a:pPr/>
              <a:t>2025/10/7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dobe 仿宋 Std R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dobe 仿宋 Std R" panose="02020400000000000000" pitchFamily="18" charset="-122"/>
              </a:defRPr>
            </a:lvl1pPr>
          </a:lstStyle>
          <a:p>
            <a:fld id="{C56CA6FF-A7CB-4F1C-9F9A-DB043AB425A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7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dobe 仿宋 Std R" panose="02020400000000000000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dobe 仿宋 Std R" panose="02020400000000000000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dobe 仿宋 Std R" panose="02020400000000000000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dobe 仿宋 Std R" panose="02020400000000000000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dobe 仿宋 Std R" panose="02020400000000000000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70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40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564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080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4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32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386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184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158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065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128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5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Adobe 仿宋 Std R" panose="02020400000000000000" pitchFamily="18" charset="-122"/>
              </a:defRPr>
            </a:lvl1pPr>
          </a:lstStyle>
          <a:p>
            <a:fld id="{469CD565-D131-44D1-9885-986ED8B53057}" type="datetimeFigureOut">
              <a:rPr lang="zh-CN" altLang="en-US" smtClean="0"/>
              <a:pPr/>
              <a:t>2025/10/7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Adobe 仿宋 Std R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Adobe 仿宋 Std R" panose="02020400000000000000" pitchFamily="18" charset="-122"/>
              </a:defRPr>
            </a:lvl1pPr>
          </a:lstStyle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962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Adobe 仿宋 Std R" panose="020204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Adobe 仿宋 Std R" panose="020204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Adobe 仿宋 Std R" panose="020204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Adobe 仿宋 Std R" panose="020204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dobe 仿宋 Std R" panose="020204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dobe 仿宋 Std R" panose="020204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27"/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文本框 48"/>
            <p:cNvSpPr txBox="1"/>
            <p:nvPr/>
          </p:nvSpPr>
          <p:spPr>
            <a:xfrm>
              <a:off x="4657049" y="775748"/>
              <a:ext cx="2911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defRPr>
              </a:lvl1pPr>
            </a:lstStyle>
            <a:p>
              <a:r>
                <a:rPr lang="zh-TW" altLang="zh-TW" dirty="0"/>
                <a:t>資 訊 管 理 系</a:t>
              </a: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51" name="组合 50"/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2" name="直接连接符 51"/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组合 47"/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43" name="Freeform 31"/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44" name="Freeform 32"/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45" name="Freeform 33"/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46" name="Freeform 34"/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26" name="文本框 48"/>
            <p:cNvSpPr txBox="1"/>
            <p:nvPr/>
          </p:nvSpPr>
          <p:spPr>
            <a:xfrm>
              <a:off x="4657049" y="5776095"/>
              <a:ext cx="2911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8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8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8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8" name="TextBox 4"/>
          <p:cNvSpPr txBox="1">
            <a:spLocks noChangeArrowheads="1"/>
          </p:cNvSpPr>
          <p:nvPr/>
        </p:nvSpPr>
        <p:spPr bwMode="auto">
          <a:xfrm>
            <a:off x="7568636" y="4667546"/>
            <a:ext cx="5356225" cy="263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Adobe 仿宋 Std R" panose="02020400000000000000" pitchFamily="18" charset="-122"/>
                <a:ea typeface="Adobe 仿宋 Std R" panose="02020400000000000000" pitchFamily="18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TW" altLang="en-US" dirty="0"/>
              <a:t>組別</a:t>
            </a:r>
            <a:r>
              <a:rPr lang="en-US" altLang="zh-TW" dirty="0"/>
              <a:t>:114407</a:t>
            </a:r>
          </a:p>
          <a:p>
            <a:pPr algn="l">
              <a:lnSpc>
                <a:spcPct val="150000"/>
              </a:lnSpc>
            </a:pPr>
            <a:r>
              <a:rPr lang="zh-TW" altLang="zh-TW" dirty="0"/>
              <a:t>指導老師：葉明貴系主任</a:t>
            </a:r>
          </a:p>
          <a:p>
            <a:pPr algn="l" hangingPunct="0">
              <a:lnSpc>
                <a:spcPct val="150000"/>
              </a:lnSpc>
            </a:pPr>
            <a:r>
              <a:rPr lang="zh-TW" altLang="zh-TW" dirty="0"/>
              <a:t>組長：</a:t>
            </a:r>
            <a:r>
              <a:rPr lang="en-US" altLang="zh-TW" dirty="0"/>
              <a:t>11146061 </a:t>
            </a:r>
            <a:r>
              <a:rPr lang="zh-TW" altLang="zh-TW" dirty="0"/>
              <a:t>郭宥妍</a:t>
            </a:r>
          </a:p>
          <a:p>
            <a:pPr algn="l" hangingPunct="0">
              <a:lnSpc>
                <a:spcPct val="150000"/>
              </a:lnSpc>
            </a:pPr>
            <a:r>
              <a:rPr lang="zh-TW" altLang="zh-TW" dirty="0"/>
              <a:t>組員：</a:t>
            </a:r>
            <a:r>
              <a:rPr lang="en-US" altLang="zh-TW" dirty="0"/>
              <a:t>11146066 </a:t>
            </a:r>
            <a:r>
              <a:rPr lang="zh-TW" altLang="zh-TW" dirty="0"/>
              <a:t>簡孝宇</a:t>
            </a:r>
            <a:r>
              <a:rPr lang="zh-TW" altLang="en-US" dirty="0"/>
              <a:t>、</a:t>
            </a:r>
            <a:r>
              <a:rPr lang="en-US" altLang="zh-TW" dirty="0"/>
              <a:t>11146073 </a:t>
            </a:r>
            <a:r>
              <a:rPr lang="zh-TW" altLang="zh-TW" dirty="0"/>
              <a:t>張楷偉</a:t>
            </a:r>
            <a:br>
              <a:rPr lang="en-US" altLang="zh-TW" dirty="0"/>
            </a:br>
            <a:r>
              <a:rPr lang="en-US" altLang="zh-TW" dirty="0"/>
              <a:t>          11146083 </a:t>
            </a:r>
            <a:r>
              <a:rPr lang="zh-TW" altLang="zh-TW" dirty="0"/>
              <a:t>林勝威</a:t>
            </a:r>
          </a:p>
          <a:p>
            <a:pPr algn="l">
              <a:lnSpc>
                <a:spcPct val="150000"/>
              </a:lnSpc>
            </a:pPr>
            <a:endParaRPr lang="en-US" altLang="zh-TW" dirty="0"/>
          </a:p>
          <a:p>
            <a:pPr algn="l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8D9FBE9-E39A-FDC9-7D88-94CDE2058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209" y="1552266"/>
            <a:ext cx="3577267" cy="357726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8781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F738A-1313-0B3F-61E2-B4985C4C6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0">
            <a:extLst>
              <a:ext uri="{FF2B5EF4-FFF2-40B4-BE49-F238E27FC236}">
                <a16:creationId xmlns:a16="http://schemas.microsoft.com/office/drawing/2014/main" id="{58FB27C2-2317-CAD8-4E7F-941F459D51AD}"/>
              </a:ext>
            </a:extLst>
          </p:cNvPr>
          <p:cNvGrpSpPr/>
          <p:nvPr/>
        </p:nvGrpSpPr>
        <p:grpSpPr>
          <a:xfrm>
            <a:off x="4899894" y="1126944"/>
            <a:ext cx="7193950" cy="116206"/>
            <a:chOff x="5108253" y="1177442"/>
            <a:chExt cx="1975492" cy="49074"/>
          </a:xfrm>
        </p:grpSpPr>
        <p:cxnSp>
          <p:nvCxnSpPr>
            <p:cNvPr id="31" name="直接连接符 21">
              <a:extLst>
                <a:ext uri="{FF2B5EF4-FFF2-40B4-BE49-F238E27FC236}">
                  <a16:creationId xmlns:a16="http://schemas.microsoft.com/office/drawing/2014/main" id="{5ECB3359-380C-BA78-9A63-FEA5A9B9D7AC}"/>
                </a:ext>
              </a:extLst>
            </p:cNvPr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22">
              <a:extLst>
                <a:ext uri="{FF2B5EF4-FFF2-40B4-BE49-F238E27FC236}">
                  <a16:creationId xmlns:a16="http://schemas.microsoft.com/office/drawing/2014/main" id="{CF0DD852-33BD-4CE4-EE98-CBC2601B2C24}"/>
                </a:ext>
              </a:extLst>
            </p:cNvPr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96416CEF-4673-7D86-8544-AC9D70CD0081}"/>
              </a:ext>
            </a:extLst>
          </p:cNvPr>
          <p:cNvGrpSpPr/>
          <p:nvPr/>
        </p:nvGrpSpPr>
        <p:grpSpPr>
          <a:xfrm>
            <a:off x="1364071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17A711BF-44CC-894A-7D33-24DB9CFF5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E49E698-9D2A-E6C5-211E-58FE384D9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5B82B67B-F319-4ECD-847E-17AAC388B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F5586454-BCC2-30D4-6CE0-8E46E0AE9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8E3DF819-EC9D-69A3-373E-E5895F37446F}"/>
              </a:ext>
            </a:extLst>
          </p:cNvPr>
          <p:cNvSpPr txBox="1"/>
          <p:nvPr/>
        </p:nvSpPr>
        <p:spPr>
          <a:xfrm>
            <a:off x="1060423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dirty="0">
                <a:effectLst/>
              </a:rPr>
              <a:t>系統規格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67F86CE-AAAA-D749-A34E-2135EA9FB01C}"/>
              </a:ext>
            </a:extLst>
          </p:cNvPr>
          <p:cNvSpPr/>
          <p:nvPr/>
        </p:nvSpPr>
        <p:spPr>
          <a:xfrm>
            <a:off x="538843" y="1396093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Icon Request: fa-javascript OR fa-js · Issue #11419 ·  FortAwesome/Font-Awesome · GitHub">
            <a:extLst>
              <a:ext uri="{FF2B5EF4-FFF2-40B4-BE49-F238E27FC236}">
                <a16:creationId xmlns:a16="http://schemas.microsoft.com/office/drawing/2014/main" id="{234C1938-9BDD-E1D8-5920-E80A1DB38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94" y="2467263"/>
            <a:ext cx="3974123" cy="232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託管的MySQL - Amazon RDS for MySQL - AWS">
            <a:extLst>
              <a:ext uri="{FF2B5EF4-FFF2-40B4-BE49-F238E27FC236}">
                <a16:creationId xmlns:a16="http://schemas.microsoft.com/office/drawing/2014/main" id="{2905E284-F00D-A262-B9CC-DE40A5F47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984" y="2657725"/>
            <a:ext cx="2543075" cy="131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jango: The Ultimate Python Web Framework for Developers - Coderio">
            <a:extLst>
              <a:ext uri="{FF2B5EF4-FFF2-40B4-BE49-F238E27FC236}">
                <a16:creationId xmlns:a16="http://schemas.microsoft.com/office/drawing/2014/main" id="{2A6ADF38-E71D-395C-30C9-1CB01CF8F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467" y="2376543"/>
            <a:ext cx="3368120" cy="224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9B4CD60-12AB-11F9-DAE1-A4E992B8D60D}"/>
              </a:ext>
            </a:extLst>
          </p:cNvPr>
          <p:cNvSpPr txBox="1"/>
          <p:nvPr/>
        </p:nvSpPr>
        <p:spPr>
          <a:xfrm>
            <a:off x="5558519" y="4834166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後端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793C3A-1970-9A3E-DC68-451A1E52DFF4}"/>
              </a:ext>
            </a:extLst>
          </p:cNvPr>
          <p:cNvSpPr txBox="1"/>
          <p:nvPr/>
        </p:nvSpPr>
        <p:spPr>
          <a:xfrm>
            <a:off x="-285421" y="4834166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前端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7B132EC-3A00-E4C1-73B7-98D803199E99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張楷偉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8DCFDA5-EFE9-4954-97D2-5082D2DB4822}"/>
              </a:ext>
            </a:extLst>
          </p:cNvPr>
          <p:cNvSpPr/>
          <p:nvPr/>
        </p:nvSpPr>
        <p:spPr>
          <a:xfrm>
            <a:off x="9920989" y="66894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bg2">
                    <a:lumMod val="7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系統架構</a:t>
            </a:r>
            <a:endParaRPr lang="en-US" altLang="zh-CN" sz="1800" b="1" dirty="0">
              <a:solidFill>
                <a:schemeClr val="bg2">
                  <a:lumMod val="7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E125C90-DB2C-46E3-87C7-9BE35BF04F64}"/>
              </a:ext>
            </a:extLst>
          </p:cNvPr>
          <p:cNvSpPr/>
          <p:nvPr/>
        </p:nvSpPr>
        <p:spPr>
          <a:xfrm>
            <a:off x="6095999" y="670227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系統環境</a:t>
            </a:r>
            <a:endParaRPr lang="en-US" altLang="zh-CN" sz="20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D417114-471C-4936-6467-CFC769A2BCA6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5" name="组合 15">
              <a:extLst>
                <a:ext uri="{FF2B5EF4-FFF2-40B4-BE49-F238E27FC236}">
                  <a16:creationId xmlns:a16="http://schemas.microsoft.com/office/drawing/2014/main" id="{D3600161-9D4F-86CB-71E0-6858723C5883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0" name="椭圆 16">
                <a:extLst>
                  <a:ext uri="{FF2B5EF4-FFF2-40B4-BE49-F238E27FC236}">
                    <a16:creationId xmlns:a16="http://schemas.microsoft.com/office/drawing/2014/main" id="{36DD9954-9F8D-9056-FEEF-3A31046BCFBC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7">
                <a:extLst>
                  <a:ext uri="{FF2B5EF4-FFF2-40B4-BE49-F238E27FC236}">
                    <a16:creationId xmlns:a16="http://schemas.microsoft.com/office/drawing/2014/main" id="{2120831A-B5F8-700B-808B-E5D108028AD4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3" name="椭圆 18">
                <a:extLst>
                  <a:ext uri="{FF2B5EF4-FFF2-40B4-BE49-F238E27FC236}">
                    <a16:creationId xmlns:a16="http://schemas.microsoft.com/office/drawing/2014/main" id="{BA966E5C-2E88-C1F0-DF8C-D5357F48A611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6" name="文本框 19">
              <a:extLst>
                <a:ext uri="{FF2B5EF4-FFF2-40B4-BE49-F238E27FC236}">
                  <a16:creationId xmlns:a16="http://schemas.microsoft.com/office/drawing/2014/main" id="{B6C120B1-6402-DEA0-0065-50B1AFF44808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10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63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0C87F-60CB-8921-CFED-FE17A5BFA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93BD920-69AC-C717-14D9-48583EF19831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0" name="组合 20">
            <a:extLst>
              <a:ext uri="{FF2B5EF4-FFF2-40B4-BE49-F238E27FC236}">
                <a16:creationId xmlns:a16="http://schemas.microsoft.com/office/drawing/2014/main" id="{4C70ABBA-CB13-8CAE-1CF6-44F1EA9B1149}"/>
              </a:ext>
            </a:extLst>
          </p:cNvPr>
          <p:cNvGrpSpPr/>
          <p:nvPr/>
        </p:nvGrpSpPr>
        <p:grpSpPr>
          <a:xfrm>
            <a:off x="4899894" y="1126944"/>
            <a:ext cx="7193950" cy="116206"/>
            <a:chOff x="5108253" y="1177442"/>
            <a:chExt cx="1975492" cy="49074"/>
          </a:xfrm>
        </p:grpSpPr>
        <p:cxnSp>
          <p:nvCxnSpPr>
            <p:cNvPr id="31" name="直接连接符 21">
              <a:extLst>
                <a:ext uri="{FF2B5EF4-FFF2-40B4-BE49-F238E27FC236}">
                  <a16:creationId xmlns:a16="http://schemas.microsoft.com/office/drawing/2014/main" id="{ADDC554B-ED15-D64B-02F3-4784581FDB64}"/>
                </a:ext>
              </a:extLst>
            </p:cNvPr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22">
              <a:extLst>
                <a:ext uri="{FF2B5EF4-FFF2-40B4-BE49-F238E27FC236}">
                  <a16:creationId xmlns:a16="http://schemas.microsoft.com/office/drawing/2014/main" id="{48E3E4DC-9D28-FA72-FB83-773CA91A4F86}"/>
                </a:ext>
              </a:extLst>
            </p:cNvPr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88DA7F85-68E5-3E17-A92C-0AB59A5D5AD6}"/>
              </a:ext>
            </a:extLst>
          </p:cNvPr>
          <p:cNvGrpSpPr/>
          <p:nvPr/>
        </p:nvGrpSpPr>
        <p:grpSpPr>
          <a:xfrm>
            <a:off x="1364071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B241DBEB-1A6D-23C5-18B3-325165D3B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5371AAAF-4049-943B-3E80-0862066C0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9DE6B29D-927D-A126-E2EE-6401752BF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E39FCEF9-9EBB-A3AF-4695-DAC8A1862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3A153847-FD30-EDB4-A334-8B3988A5676D}"/>
              </a:ext>
            </a:extLst>
          </p:cNvPr>
          <p:cNvSpPr txBox="1"/>
          <p:nvPr/>
        </p:nvSpPr>
        <p:spPr>
          <a:xfrm>
            <a:off x="1060423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dirty="0">
                <a:effectLst/>
              </a:rPr>
              <a:t>系統規格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512309-6EFC-6689-DB44-2779E0904E76}"/>
              </a:ext>
            </a:extLst>
          </p:cNvPr>
          <p:cNvSpPr/>
          <p:nvPr/>
        </p:nvSpPr>
        <p:spPr>
          <a:xfrm>
            <a:off x="9506989" y="66894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系統架構</a:t>
            </a:r>
            <a:endParaRPr lang="en-US" altLang="zh-CN" sz="20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35E34A5-3EFF-63F5-8449-9A0893695448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張楷偉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85B0A74-EAE4-6AEC-B8BD-4373DBC03FCE}"/>
              </a:ext>
            </a:extLst>
          </p:cNvPr>
          <p:cNvSpPr/>
          <p:nvPr/>
        </p:nvSpPr>
        <p:spPr>
          <a:xfrm>
            <a:off x="6147295" y="67022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2">
                    <a:lumMod val="7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系統環境</a:t>
            </a:r>
            <a:endParaRPr lang="en-US" altLang="zh-CN" b="1" dirty="0">
              <a:solidFill>
                <a:schemeClr val="bg2">
                  <a:lumMod val="7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3A9145-A618-B583-63E5-B5AC5E9C9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49" y="1661830"/>
            <a:ext cx="10714892" cy="4085303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0B50D010-B47B-E302-D63B-FB4EAB5F28F7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0" name="组合 15">
              <a:extLst>
                <a:ext uri="{FF2B5EF4-FFF2-40B4-BE49-F238E27FC236}">
                  <a16:creationId xmlns:a16="http://schemas.microsoft.com/office/drawing/2014/main" id="{B1CE31ED-302F-1AEB-000D-AEED8F95F0D8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2" name="椭圆 16">
                <a:extLst>
                  <a:ext uri="{FF2B5EF4-FFF2-40B4-BE49-F238E27FC236}">
                    <a16:creationId xmlns:a16="http://schemas.microsoft.com/office/drawing/2014/main" id="{834F9DE4-712A-DF9B-4863-17DAE4FD392B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7">
                <a:extLst>
                  <a:ext uri="{FF2B5EF4-FFF2-40B4-BE49-F238E27FC236}">
                    <a16:creationId xmlns:a16="http://schemas.microsoft.com/office/drawing/2014/main" id="{7CBC68FB-CEAB-E50D-B9E4-F38CF0AEF50E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5" name="椭圆 18">
                <a:extLst>
                  <a:ext uri="{FF2B5EF4-FFF2-40B4-BE49-F238E27FC236}">
                    <a16:creationId xmlns:a16="http://schemas.microsoft.com/office/drawing/2014/main" id="{3DF71B3C-1DE3-DBC8-8E53-F617B19BDDDB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1" name="文本框 19">
              <a:extLst>
                <a:ext uri="{FF2B5EF4-FFF2-40B4-BE49-F238E27FC236}">
                  <a16:creationId xmlns:a16="http://schemas.microsoft.com/office/drawing/2014/main" id="{92F7EA83-FBAB-A756-0A93-BB08569A0A0D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11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9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0230B-0FC4-74B6-92DF-7043A9265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2433CDF-AA9D-B80C-7F36-8649023D5C18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543DC75-951A-66DD-58B5-33E4C95B824E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AC9742F-0021-7EA5-CC58-5DFF48A96F44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951AB2E-55A7-6F8C-E34E-4B19242A33CB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2B65283-3278-13A4-FC28-B40AA65186B0}"/>
              </a:ext>
            </a:extLst>
          </p:cNvPr>
          <p:cNvSpPr txBox="1"/>
          <p:nvPr/>
        </p:nvSpPr>
        <p:spPr>
          <a:xfrm>
            <a:off x="3327382" y="2213720"/>
            <a:ext cx="54905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dirty="0"/>
              <a:t>04 </a:t>
            </a:r>
          </a:p>
          <a:p>
            <a:r>
              <a:rPr lang="zh-TW" altLang="en-US" dirty="0"/>
              <a:t>專案時程</a:t>
            </a:r>
            <a:endParaRPr lang="en-US" altLang="zh-TW" dirty="0"/>
          </a:p>
          <a:p>
            <a:r>
              <a:rPr lang="zh-TW" altLang="en-US" dirty="0"/>
              <a:t>組織分工</a:t>
            </a:r>
            <a:endParaRPr lang="en-US" altLang="zh-CN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3EE20DA-2FF9-C89C-985A-8233302F6DAC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EE75C38-ED23-4877-347A-60D30B39B828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85D249D-BE6E-DE81-FAA3-4D7B46D44AF7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646BAC05-233C-7C52-2838-96BD20F01C23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147351DC-B9A4-49AB-E3FB-235B61C085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0BDF0370-818C-C63C-A7E5-075B519BB7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8EBF86AB-7464-9703-FEAA-9F3FA5569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6EA7372C-DF01-DDB9-7468-BFDA4242D81F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66F5F75C-2E92-2515-9124-71989D908D85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72D3134C-F94D-C8C3-9FB9-99F2511756C0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43544FDC-27C5-4DA9-C18B-AD01F5D9529C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272718FF-E238-59DE-833C-453B70CA25B3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CBE227A9-699A-742E-8996-D63A84BF6C4F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63BDC734-B735-92DB-E35D-2A657EBA5840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C433AAE3-59B3-3F94-9925-1C8EED3F54DA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9CEBB212-9CF0-DF02-171A-35675FB291B6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11C9E9BA-1DF3-4D05-D25E-BC7E3E26A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FD668875-CF81-C732-06D5-E6F12D5F7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7236FEA5-655F-37A5-502A-885F7CF30F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A0BEFF3E-2039-3396-71DA-431AD6E656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32BE81FF-94F9-D244-F829-8300DFAA3464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5729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75701-8CC6-5120-3310-C9765A1D5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45C69088-B859-024C-B7A0-1F7AFCA1914A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9804C95C-9650-7C9C-FA8D-2E67C2AEE0FB}"/>
              </a:ext>
            </a:extLst>
          </p:cNvPr>
          <p:cNvGrpSpPr/>
          <p:nvPr/>
        </p:nvGrpSpPr>
        <p:grpSpPr>
          <a:xfrm>
            <a:off x="427839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B305F3EE-5433-C456-0C54-084DF6168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25AC7B36-79D4-FC34-D523-54E0EEF6E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800E3865-A963-924A-A1CE-244ACA42D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181D4AD6-1641-D10C-1702-2945037A2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74FACFC7-EF44-E9B2-3DF7-A797D43BF2EF}"/>
              </a:ext>
            </a:extLst>
          </p:cNvPr>
          <p:cNvSpPr txBox="1"/>
          <p:nvPr/>
        </p:nvSpPr>
        <p:spPr>
          <a:xfrm>
            <a:off x="124191" y="454181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dirty="0">
                <a:effectLst/>
              </a:rPr>
              <a:t>專案分工表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85D7EAD-FDDD-0590-7EB5-4C46B309267D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郭宥妍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6957F5D-1D48-46D7-11BC-6104C002BFDF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3" name="组合 15">
              <a:extLst>
                <a:ext uri="{FF2B5EF4-FFF2-40B4-BE49-F238E27FC236}">
                  <a16:creationId xmlns:a16="http://schemas.microsoft.com/office/drawing/2014/main" id="{C1D68816-2104-C066-A8D1-02F8E2A8DDD0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5" name="椭圆 16">
                <a:extLst>
                  <a:ext uri="{FF2B5EF4-FFF2-40B4-BE49-F238E27FC236}">
                    <a16:creationId xmlns:a16="http://schemas.microsoft.com/office/drawing/2014/main" id="{F324B112-0766-E2C8-2EB2-853DB8603333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6" name="椭圆 17">
                <a:extLst>
                  <a:ext uri="{FF2B5EF4-FFF2-40B4-BE49-F238E27FC236}">
                    <a16:creationId xmlns:a16="http://schemas.microsoft.com/office/drawing/2014/main" id="{659D861F-96E8-B1F6-428C-E29F07C0943A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8" name="椭圆 18">
                <a:extLst>
                  <a:ext uri="{FF2B5EF4-FFF2-40B4-BE49-F238E27FC236}">
                    <a16:creationId xmlns:a16="http://schemas.microsoft.com/office/drawing/2014/main" id="{8B05A0EC-9208-A3C1-708B-FAAB23A628CC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" name="文本框 19">
              <a:extLst>
                <a:ext uri="{FF2B5EF4-FFF2-40B4-BE49-F238E27FC236}">
                  <a16:creationId xmlns:a16="http://schemas.microsoft.com/office/drawing/2014/main" id="{AD4E8D09-CC9F-C8BA-BDA2-5871795DD3E3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13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DAFA7B1F-A7A5-D4F9-A010-4407E200C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99" y="950175"/>
            <a:ext cx="5572903" cy="539190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E5F4F6F-D65F-8618-1F2D-B026F90CD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87015"/>
            <a:ext cx="5635808" cy="172231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8B5A496-7621-57C3-E967-0A75B2939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103" y="2915452"/>
            <a:ext cx="5556274" cy="248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8B75E-5B9E-2777-3459-D34B18060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3A4D50F5-6A94-C617-7490-BEFA7C7E13EB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38946F23-D2F3-BC03-C434-FA68FDFB385D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B622702D-A9E2-56DD-979C-8D3176CD8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4A85AC43-2790-96C8-034E-2F8D4ECC2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2E7D5953-D8E2-A047-4641-06A21378F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1238F35C-BEAF-CFDA-E05E-72F8E1D82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661BBA46-4583-6C9A-518A-B50D812A22C3}"/>
              </a:ext>
            </a:extLst>
          </p:cNvPr>
          <p:cNvSpPr txBox="1"/>
          <p:nvPr/>
        </p:nvSpPr>
        <p:spPr>
          <a:xfrm>
            <a:off x="4784039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dirty="0">
                <a:effectLst/>
              </a:rPr>
              <a:t>工作內容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721D5F9-6896-84DE-BB1B-347484058C53}"/>
              </a:ext>
            </a:extLst>
          </p:cNvPr>
          <p:cNvSpPr/>
          <p:nvPr/>
        </p:nvSpPr>
        <p:spPr>
          <a:xfrm>
            <a:off x="538843" y="1396093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2256D8F-DD02-F050-3C1E-953A6F83C7AB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郭宥妍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E025BAFB-0AD9-2C28-993E-98C1E5A94B73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0" name="组合 15">
              <a:extLst>
                <a:ext uri="{FF2B5EF4-FFF2-40B4-BE49-F238E27FC236}">
                  <a16:creationId xmlns:a16="http://schemas.microsoft.com/office/drawing/2014/main" id="{714B19FC-177A-8B87-FEA8-7543A8C98476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2" name="椭圆 16">
                <a:extLst>
                  <a:ext uri="{FF2B5EF4-FFF2-40B4-BE49-F238E27FC236}">
                    <a16:creationId xmlns:a16="http://schemas.microsoft.com/office/drawing/2014/main" id="{F3291619-DC2D-57EA-A96A-150E03436A0F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7">
                <a:extLst>
                  <a:ext uri="{FF2B5EF4-FFF2-40B4-BE49-F238E27FC236}">
                    <a16:creationId xmlns:a16="http://schemas.microsoft.com/office/drawing/2014/main" id="{3EDB2668-EC80-34FD-F7CE-A21323FA3B9D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5" name="椭圆 18">
                <a:extLst>
                  <a:ext uri="{FF2B5EF4-FFF2-40B4-BE49-F238E27FC236}">
                    <a16:creationId xmlns:a16="http://schemas.microsoft.com/office/drawing/2014/main" id="{57D837A6-8785-38BB-8332-AB85E4D3E479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1" name="文本框 19">
              <a:extLst>
                <a:ext uri="{FF2B5EF4-FFF2-40B4-BE49-F238E27FC236}">
                  <a16:creationId xmlns:a16="http://schemas.microsoft.com/office/drawing/2014/main" id="{42F889A4-E434-90E9-2292-E3C3DC7F1579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14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4EC66D3C-9653-FB5A-A951-390B9F18C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06" y="1525327"/>
            <a:ext cx="8557450" cy="466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5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903E0-FA9A-CE0A-A07D-B976C973B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C0118519-5476-47D4-7B04-ECF0C2203F96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30445873-F2F6-977F-3E63-74F133C023EA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B1709E8-E032-A80E-AC64-123EB7A8C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CCA0E046-B5BF-D3DD-97DC-35FF245E3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6FA72ADD-C92E-DBA7-C453-9C7DABED9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A37AFDEC-5ADA-927B-DDA1-DE8FB1C69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2810B9B4-17BA-4042-3C25-6D81C261C9AA}"/>
              </a:ext>
            </a:extLst>
          </p:cNvPr>
          <p:cNvSpPr txBox="1"/>
          <p:nvPr/>
        </p:nvSpPr>
        <p:spPr>
          <a:xfrm>
            <a:off x="4784039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en-US" altLang="zh-TW" dirty="0">
                <a:effectLst/>
              </a:rPr>
              <a:t>GitHub</a:t>
            </a:r>
            <a:r>
              <a:rPr lang="zh-TW" altLang="en-US" dirty="0">
                <a:effectLst/>
              </a:rPr>
              <a:t>紀錄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D193F313-199D-2416-1EA1-493F8A29272A}"/>
              </a:ext>
            </a:extLst>
          </p:cNvPr>
          <p:cNvSpPr/>
          <p:nvPr/>
        </p:nvSpPr>
        <p:spPr>
          <a:xfrm>
            <a:off x="538843" y="1396093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674F8018-3A9E-5163-CCB9-0A8E00CFA8BC}"/>
              </a:ext>
            </a:extLst>
          </p:cNvPr>
          <p:cNvGrpSpPr/>
          <p:nvPr/>
        </p:nvGrpSpPr>
        <p:grpSpPr>
          <a:xfrm>
            <a:off x="891330" y="2390189"/>
            <a:ext cx="11216387" cy="3531036"/>
            <a:chOff x="891330" y="2390189"/>
            <a:chExt cx="11216387" cy="353103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8B1D75D-A8F9-B36B-2B4A-645BBA115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" t="6631" r="1746" b="7548"/>
            <a:stretch/>
          </p:blipFill>
          <p:spPr bwMode="auto">
            <a:xfrm>
              <a:off x="1391755" y="4172663"/>
              <a:ext cx="5003970" cy="12892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6A5B54F-6F58-32F7-BB62-13C41F112E4D}"/>
                </a:ext>
              </a:extLst>
            </p:cNvPr>
            <p:cNvSpPr txBox="1"/>
            <p:nvPr/>
          </p:nvSpPr>
          <p:spPr>
            <a:xfrm>
              <a:off x="891330" y="3732053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hangingPunct="0"/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 3" panose="05040102010807070707" pitchFamily="18" charset="2"/>
                </a:rPr>
                <a:t>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圖 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4-3‑1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：上傳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GitHub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紀錄－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11146061 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郭宥妍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0EAB98E-E1CC-9296-446C-F97A853BF882}"/>
                </a:ext>
              </a:extLst>
            </p:cNvPr>
            <p:cNvSpPr txBox="1"/>
            <p:nvPr/>
          </p:nvSpPr>
          <p:spPr>
            <a:xfrm>
              <a:off x="891330" y="5551893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hangingPunct="0"/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 3" panose="05040102010807070707" pitchFamily="18" charset="2"/>
                </a:rPr>
                <a:t>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圖 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4-3‑2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：上傳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GitHub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紀錄－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11146066 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簡孝宇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D271D0DA-AC3C-4783-4C47-22AB5CC66264}"/>
                </a:ext>
              </a:extLst>
            </p:cNvPr>
            <p:cNvSpPr txBox="1"/>
            <p:nvPr/>
          </p:nvSpPr>
          <p:spPr>
            <a:xfrm>
              <a:off x="6013115" y="3733818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 3" panose="05040102010807070707" pitchFamily="18" charset="2"/>
                </a:rPr>
                <a:t></a:t>
              </a:r>
              <a:r>
                <a:rPr lang="zh-TW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圖 </a:t>
              </a:r>
              <a:r>
                <a:rPr lang="en-US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4-3‑3</a:t>
              </a:r>
              <a:r>
                <a:rPr lang="zh-TW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：上傳</a:t>
              </a:r>
              <a:r>
                <a:rPr lang="en-US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GitHub</a:t>
              </a:r>
              <a:r>
                <a:rPr lang="zh-TW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紀錄－</a:t>
              </a:r>
              <a:r>
                <a:rPr lang="en-US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11146073 </a:t>
              </a:r>
              <a:r>
                <a:rPr lang="zh-TW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張楷偉</a:t>
              </a:r>
              <a:endPara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1A978415-0840-2537-8348-05D13A630DB2}"/>
                </a:ext>
              </a:extLst>
            </p:cNvPr>
            <p:cNvSpPr txBox="1"/>
            <p:nvPr/>
          </p:nvSpPr>
          <p:spPr>
            <a:xfrm>
              <a:off x="5999238" y="5537104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 3" panose="05040102010807070707" pitchFamily="18" charset="2"/>
                </a:rPr>
                <a:t>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圖 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4-3‑4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：上傳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GitHub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紀錄－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11146083 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林勝威</a:t>
              </a: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BC508838-D7EF-4B79-9C06-02F2E3769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" r="862" b="1868"/>
            <a:stretch/>
          </p:blipFill>
          <p:spPr bwMode="auto">
            <a:xfrm>
              <a:off x="1364066" y="2390189"/>
              <a:ext cx="5031659" cy="130310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7" name="圖片 16" descr="一張含有 文字, 螢幕擷取畫面, 字型, 數字 的圖片&#10;&#10;AI 產生的內容可能不正確。">
              <a:extLst>
                <a:ext uri="{FF2B5EF4-FFF2-40B4-BE49-F238E27FC236}">
                  <a16:creationId xmlns:a16="http://schemas.microsoft.com/office/drawing/2014/main" id="{FCBADEF2-4A4E-C274-F7E6-C6A5B6B3E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" r="1215" b="4404"/>
            <a:stretch/>
          </p:blipFill>
          <p:spPr bwMode="auto">
            <a:xfrm>
              <a:off x="6642413" y="2434341"/>
              <a:ext cx="4825431" cy="123709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E6B41088-890E-CF85-B628-C7AC0A6D6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" t="1" r="2727" b="3645"/>
            <a:stretch/>
          </p:blipFill>
          <p:spPr bwMode="auto">
            <a:xfrm>
              <a:off x="6636619" y="4175251"/>
              <a:ext cx="4831225" cy="12892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2549A2BF-7D8B-1F35-443E-66A9E71D34DC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20" name="组合 15">
              <a:extLst>
                <a:ext uri="{FF2B5EF4-FFF2-40B4-BE49-F238E27FC236}">
                  <a16:creationId xmlns:a16="http://schemas.microsoft.com/office/drawing/2014/main" id="{D583D56B-FB70-67C9-0489-EC26D3B0AAA3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22" name="椭圆 16">
                <a:extLst>
                  <a:ext uri="{FF2B5EF4-FFF2-40B4-BE49-F238E27FC236}">
                    <a16:creationId xmlns:a16="http://schemas.microsoft.com/office/drawing/2014/main" id="{243D5B8F-4D95-0CA9-7382-1022DDE0B95C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3" name="椭圆 17">
                <a:extLst>
                  <a:ext uri="{FF2B5EF4-FFF2-40B4-BE49-F238E27FC236}">
                    <a16:creationId xmlns:a16="http://schemas.microsoft.com/office/drawing/2014/main" id="{ECF3D36A-F228-BF4F-296D-4DF6E0C5A691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4" name="椭圆 18">
                <a:extLst>
                  <a:ext uri="{FF2B5EF4-FFF2-40B4-BE49-F238E27FC236}">
                    <a16:creationId xmlns:a16="http://schemas.microsoft.com/office/drawing/2014/main" id="{6D449807-B63F-B2EA-A8F8-CC9B18C3FA55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21" name="文本框 19">
              <a:extLst>
                <a:ext uri="{FF2B5EF4-FFF2-40B4-BE49-F238E27FC236}">
                  <a16:creationId xmlns:a16="http://schemas.microsoft.com/office/drawing/2014/main" id="{65F8F6A3-CA19-6255-B044-2DFB0E3FFED3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15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408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1DCB1-36C3-ACB1-D05A-B3CCD3194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3E6E41A-D474-1CC8-97BC-F0B3A7C3076B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F2DDD629-563F-3498-18ED-F2014A24D2D4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79F54B17-18D7-02E4-3786-09DAD26AE76A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17D8349-3EA5-6C74-F957-F5010B36B52A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C1E50C9-E864-C0C0-F2B1-8E2A43E24C77}"/>
              </a:ext>
            </a:extLst>
          </p:cNvPr>
          <p:cNvSpPr txBox="1"/>
          <p:nvPr/>
        </p:nvSpPr>
        <p:spPr>
          <a:xfrm>
            <a:off x="3328765" y="2662424"/>
            <a:ext cx="5490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4000" dirty="0"/>
              <a:t>05 </a:t>
            </a:r>
          </a:p>
          <a:p>
            <a:r>
              <a:rPr lang="zh-TW" altLang="en-US" sz="40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系統模型</a:t>
            </a:r>
            <a:endParaRPr lang="en-US" altLang="zh-CN" sz="4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7774F39-FBD6-F9C6-F5FA-1BBF1DB587B7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4535AD3-3551-5BFB-3020-96F50FC050D8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EF11227A-72FE-6253-9FB4-46442363E1D7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71C90C30-F5BD-2167-68CE-818027C284EB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24548A25-9C55-B9AF-4915-3877685D9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543D1D3A-A7C4-C98A-8B4D-E3FF247D1C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DE6143AF-6E47-4F4D-A345-2C9CC9D16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43BA0A51-DBF0-A543-6371-A38EE641F71D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497A8A20-AD77-49BB-5823-F892B398A34C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9D612D9B-1BDB-B5E8-8512-4A6C5F11E855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F8B53CEC-FB43-0A01-E182-A73F1F434A3F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B2B74C3C-F308-FBEC-6440-1A84F7AC5156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E3F0165B-BE5B-618C-125A-9BDD5FC09A78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97575757-FC87-A9F2-8A30-C21D8E57F78A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8898E951-D718-005A-0EE7-D99FFFD8DBA7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791ED4B5-BECF-1C13-3962-A32CB9FE01A5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53CDE9A5-7A81-E99A-7056-CAF8759228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BD9635BE-AFA3-35DF-2053-0BE2A9412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D367725E-74B5-603F-C0B4-10E97023F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60CAFC92-3E3D-F2B6-9EEB-55D72F9F3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FD50FFA7-2804-7A55-B5F6-846FBCE195E5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2638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750EC-B038-0515-7F72-1AD185BD0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3CF85743-A8A8-10FB-7A5D-8B3A63AE335B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0" name="组合 20">
            <a:extLst>
              <a:ext uri="{FF2B5EF4-FFF2-40B4-BE49-F238E27FC236}">
                <a16:creationId xmlns:a16="http://schemas.microsoft.com/office/drawing/2014/main" id="{523667FA-0E18-A0C3-A5D2-AA8DE18F7CB3}"/>
              </a:ext>
            </a:extLst>
          </p:cNvPr>
          <p:cNvGrpSpPr/>
          <p:nvPr/>
        </p:nvGrpSpPr>
        <p:grpSpPr>
          <a:xfrm>
            <a:off x="4899894" y="1126944"/>
            <a:ext cx="7193950" cy="116206"/>
            <a:chOff x="5108253" y="1177442"/>
            <a:chExt cx="1975492" cy="49074"/>
          </a:xfrm>
        </p:grpSpPr>
        <p:cxnSp>
          <p:nvCxnSpPr>
            <p:cNvPr id="31" name="直接连接符 21">
              <a:extLst>
                <a:ext uri="{FF2B5EF4-FFF2-40B4-BE49-F238E27FC236}">
                  <a16:creationId xmlns:a16="http://schemas.microsoft.com/office/drawing/2014/main" id="{606D1B4A-BF53-2F9D-7896-3729D33397DE}"/>
                </a:ext>
              </a:extLst>
            </p:cNvPr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22">
              <a:extLst>
                <a:ext uri="{FF2B5EF4-FFF2-40B4-BE49-F238E27FC236}">
                  <a16:creationId xmlns:a16="http://schemas.microsoft.com/office/drawing/2014/main" id="{CE35CC4A-9E92-3229-0721-B2829646C9AB}"/>
                </a:ext>
              </a:extLst>
            </p:cNvPr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B8AFAAE4-505B-87B9-31C7-8D0911BD7EDF}"/>
              </a:ext>
            </a:extLst>
          </p:cNvPr>
          <p:cNvGrpSpPr/>
          <p:nvPr/>
        </p:nvGrpSpPr>
        <p:grpSpPr>
          <a:xfrm>
            <a:off x="1364071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732F30-CA0F-BF3B-E45F-FE8DD3738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6CC7FF6D-F84F-3C8E-B9CC-5D157F438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23FEE32E-E210-8524-9C43-1D2F30083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58F49465-D442-A12C-C749-6ADAA584C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637B45A9-11A5-C516-28EE-B3263B3F27E1}"/>
              </a:ext>
            </a:extLst>
          </p:cNvPr>
          <p:cNvSpPr/>
          <p:nvPr/>
        </p:nvSpPr>
        <p:spPr>
          <a:xfrm>
            <a:off x="538843" y="1396093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9035B9-F174-3A67-07CC-0E9616FD4BB8}"/>
              </a:ext>
            </a:extLst>
          </p:cNvPr>
          <p:cNvSpPr/>
          <p:nvPr/>
        </p:nvSpPr>
        <p:spPr>
          <a:xfrm>
            <a:off x="10402559" y="68546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rPr>
              <a:t>資料關聯圖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AC29E8-F247-DA34-7796-643105CBD1D1}"/>
              </a:ext>
            </a:extLst>
          </p:cNvPr>
          <p:cNvSpPr/>
          <p:nvPr/>
        </p:nvSpPr>
        <p:spPr>
          <a:xfrm>
            <a:off x="8174765" y="67022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個案模型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FD1BEF-28C1-DEA4-9729-D385C2833D76}"/>
              </a:ext>
            </a:extLst>
          </p:cNvPr>
          <p:cNvSpPr/>
          <p:nvPr/>
        </p:nvSpPr>
        <p:spPr>
          <a:xfrm>
            <a:off x="5526986" y="668949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設計類別圖</a:t>
            </a:r>
            <a:endParaRPr lang="en-US" altLang="zh-CN" sz="20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1623B9-FB80-793A-FDF3-39ECA64FCA86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林勝威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06937A4-8B9E-5551-1204-35337BA1691D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9" name="组合 15">
              <a:extLst>
                <a:ext uri="{FF2B5EF4-FFF2-40B4-BE49-F238E27FC236}">
                  <a16:creationId xmlns:a16="http://schemas.microsoft.com/office/drawing/2014/main" id="{855AE402-306D-8495-5D55-A11C7617B8FD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1" name="椭圆 16">
                <a:extLst>
                  <a:ext uri="{FF2B5EF4-FFF2-40B4-BE49-F238E27FC236}">
                    <a16:creationId xmlns:a16="http://schemas.microsoft.com/office/drawing/2014/main" id="{192D10B8-9E97-79F3-656C-ECE7ECC0E778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7">
                <a:extLst>
                  <a:ext uri="{FF2B5EF4-FFF2-40B4-BE49-F238E27FC236}">
                    <a16:creationId xmlns:a16="http://schemas.microsoft.com/office/drawing/2014/main" id="{A4985FE6-1C94-314E-4973-E0A802236E04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8">
                <a:extLst>
                  <a:ext uri="{FF2B5EF4-FFF2-40B4-BE49-F238E27FC236}">
                    <a16:creationId xmlns:a16="http://schemas.microsoft.com/office/drawing/2014/main" id="{435AEBC0-6717-4129-76D8-6009E9408F36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0" name="文本框 19">
              <a:extLst>
                <a:ext uri="{FF2B5EF4-FFF2-40B4-BE49-F238E27FC236}">
                  <a16:creationId xmlns:a16="http://schemas.microsoft.com/office/drawing/2014/main" id="{FD3529B8-C4DD-2863-87CC-6B6E57710D60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17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15" name="文本框 28">
            <a:extLst>
              <a:ext uri="{FF2B5EF4-FFF2-40B4-BE49-F238E27FC236}">
                <a16:creationId xmlns:a16="http://schemas.microsoft.com/office/drawing/2014/main" id="{85561DA7-7562-5571-2887-2619587351DC}"/>
              </a:ext>
            </a:extLst>
          </p:cNvPr>
          <p:cNvSpPr txBox="1"/>
          <p:nvPr/>
        </p:nvSpPr>
        <p:spPr>
          <a:xfrm>
            <a:off x="1060423" y="562506"/>
            <a:ext cx="2680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sz="2800" dirty="0">
                <a:effectLst/>
              </a:rPr>
              <a:t>系統模型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43EDF25-EBC2-5911-DB02-618121F335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47" y="1441728"/>
            <a:ext cx="6479540" cy="49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4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3F8A5-B514-CD18-E5E2-DE5184944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5D0CA56E-5C4C-7880-7EDE-4FC20D5709C6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0" name="组合 20">
            <a:extLst>
              <a:ext uri="{FF2B5EF4-FFF2-40B4-BE49-F238E27FC236}">
                <a16:creationId xmlns:a16="http://schemas.microsoft.com/office/drawing/2014/main" id="{C8E7D951-DD12-6B4D-F74C-5FCB14EA4F14}"/>
              </a:ext>
            </a:extLst>
          </p:cNvPr>
          <p:cNvGrpSpPr/>
          <p:nvPr/>
        </p:nvGrpSpPr>
        <p:grpSpPr>
          <a:xfrm>
            <a:off x="4899894" y="1126944"/>
            <a:ext cx="7193950" cy="116206"/>
            <a:chOff x="5108253" y="1177442"/>
            <a:chExt cx="1975492" cy="49074"/>
          </a:xfrm>
        </p:grpSpPr>
        <p:cxnSp>
          <p:nvCxnSpPr>
            <p:cNvPr id="31" name="直接连接符 21">
              <a:extLst>
                <a:ext uri="{FF2B5EF4-FFF2-40B4-BE49-F238E27FC236}">
                  <a16:creationId xmlns:a16="http://schemas.microsoft.com/office/drawing/2014/main" id="{FCF9778A-EE43-740E-7934-04732D580DA6}"/>
                </a:ext>
              </a:extLst>
            </p:cNvPr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22">
              <a:extLst>
                <a:ext uri="{FF2B5EF4-FFF2-40B4-BE49-F238E27FC236}">
                  <a16:creationId xmlns:a16="http://schemas.microsoft.com/office/drawing/2014/main" id="{47762555-0D11-C664-018B-09170826C54A}"/>
                </a:ext>
              </a:extLst>
            </p:cNvPr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C872D84C-757E-EEE2-96C7-EC038BA9F505}"/>
              </a:ext>
            </a:extLst>
          </p:cNvPr>
          <p:cNvGrpSpPr/>
          <p:nvPr/>
        </p:nvGrpSpPr>
        <p:grpSpPr>
          <a:xfrm>
            <a:off x="1364071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E5281A98-4FB1-1E90-35F9-24757ED83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A38155D-23C9-A9CD-B44F-2D7F1C1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93EE2B54-D68D-FA51-C6BD-5321466C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0650372-0470-9488-4394-F91219F0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DA0BB84-E97D-D45E-64E2-392AA8CED9D3}"/>
              </a:ext>
            </a:extLst>
          </p:cNvPr>
          <p:cNvSpPr/>
          <p:nvPr/>
        </p:nvSpPr>
        <p:spPr>
          <a:xfrm>
            <a:off x="547848" y="1373316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DEAC03-6030-039A-1ACF-32D422677B48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林勝威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973E3F3-25C7-C7CF-6892-BE3BE34D1CC3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7" name="组合 15">
              <a:extLst>
                <a:ext uri="{FF2B5EF4-FFF2-40B4-BE49-F238E27FC236}">
                  <a16:creationId xmlns:a16="http://schemas.microsoft.com/office/drawing/2014/main" id="{87B82A12-A4E6-0C93-B64A-05C11A2D70B8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0" name="椭圆 16">
                <a:extLst>
                  <a:ext uri="{FF2B5EF4-FFF2-40B4-BE49-F238E27FC236}">
                    <a16:creationId xmlns:a16="http://schemas.microsoft.com/office/drawing/2014/main" id="{5695C14B-AD22-C3E0-193F-47506E3AD670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1" name="椭圆 17">
                <a:extLst>
                  <a:ext uri="{FF2B5EF4-FFF2-40B4-BE49-F238E27FC236}">
                    <a16:creationId xmlns:a16="http://schemas.microsoft.com/office/drawing/2014/main" id="{3103CF0D-9DE3-8AFE-3400-6C310529EE3C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8">
                <a:extLst>
                  <a:ext uri="{FF2B5EF4-FFF2-40B4-BE49-F238E27FC236}">
                    <a16:creationId xmlns:a16="http://schemas.microsoft.com/office/drawing/2014/main" id="{280A4DEA-633E-A54D-7593-344032F0D65A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9" name="文本框 19">
              <a:extLst>
                <a:ext uri="{FF2B5EF4-FFF2-40B4-BE49-F238E27FC236}">
                  <a16:creationId xmlns:a16="http://schemas.microsoft.com/office/drawing/2014/main" id="{85FB08A3-5B7C-ABB7-9483-0608DC5DDA86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18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14" name="文本框 28">
            <a:extLst>
              <a:ext uri="{FF2B5EF4-FFF2-40B4-BE49-F238E27FC236}">
                <a16:creationId xmlns:a16="http://schemas.microsoft.com/office/drawing/2014/main" id="{78FE6F58-A577-5728-0FEA-44B61DBB9AB4}"/>
              </a:ext>
            </a:extLst>
          </p:cNvPr>
          <p:cNvSpPr txBox="1"/>
          <p:nvPr/>
        </p:nvSpPr>
        <p:spPr>
          <a:xfrm>
            <a:off x="1060423" y="562506"/>
            <a:ext cx="2680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sz="2800" dirty="0">
                <a:effectLst/>
              </a:rPr>
              <a:t>系統模型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744CFE0-61C7-F078-DB49-AA70CC32C7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830" y="1396093"/>
            <a:ext cx="5460339" cy="498810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DD2566A-8809-33BE-9643-8A6217AF701B}"/>
              </a:ext>
            </a:extLst>
          </p:cNvPr>
          <p:cNvSpPr/>
          <p:nvPr/>
        </p:nvSpPr>
        <p:spPr>
          <a:xfrm>
            <a:off x="10402559" y="68546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rPr>
              <a:t>資料關聯圖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10433E7-E985-7FB2-EA50-EDBCD13AD98E}"/>
              </a:ext>
            </a:extLst>
          </p:cNvPr>
          <p:cNvSpPr/>
          <p:nvPr/>
        </p:nvSpPr>
        <p:spPr>
          <a:xfrm>
            <a:off x="8123469" y="670227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個案模型</a:t>
            </a:r>
            <a:endParaRPr lang="en-US" altLang="zh-CN" sz="20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63B79FE-182E-5812-F670-784AF6297C8B}"/>
              </a:ext>
            </a:extLst>
          </p:cNvPr>
          <p:cNvSpPr/>
          <p:nvPr/>
        </p:nvSpPr>
        <p:spPr>
          <a:xfrm>
            <a:off x="5591106" y="66894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設計類別圖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56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663FB-1158-D4B2-3B63-7E06976A4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BE3B1C59-A289-6DC5-C7D9-06285C630BD0}"/>
              </a:ext>
            </a:extLst>
          </p:cNvPr>
          <p:cNvSpPr/>
          <p:nvPr/>
        </p:nvSpPr>
        <p:spPr>
          <a:xfrm>
            <a:off x="122649" y="79784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9D12970-C74D-A7C8-BB7C-F8DAE103EA09}"/>
              </a:ext>
            </a:extLst>
          </p:cNvPr>
          <p:cNvSpPr/>
          <p:nvPr/>
        </p:nvSpPr>
        <p:spPr>
          <a:xfrm>
            <a:off x="375557" y="213630"/>
            <a:ext cx="11631135" cy="62923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 descr="一張含有 文字, 螢幕擷取畫面, 圖表, 行 的圖片&#10;&#10;AI 產生的內容可能不正確。">
            <a:extLst>
              <a:ext uri="{FF2B5EF4-FFF2-40B4-BE49-F238E27FC236}">
                <a16:creationId xmlns:a16="http://schemas.microsoft.com/office/drawing/2014/main" id="{DE818494-0BBF-E30B-C19F-4571F06B8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4713"/>
            <a:ext cx="5841764" cy="29722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5" name="组合 23">
            <a:extLst>
              <a:ext uri="{FF2B5EF4-FFF2-40B4-BE49-F238E27FC236}">
                <a16:creationId xmlns:a16="http://schemas.microsoft.com/office/drawing/2014/main" id="{E6A8A559-413F-0F8E-1D50-0968ACBA54B1}"/>
              </a:ext>
            </a:extLst>
          </p:cNvPr>
          <p:cNvGrpSpPr/>
          <p:nvPr/>
        </p:nvGrpSpPr>
        <p:grpSpPr>
          <a:xfrm>
            <a:off x="8230235" y="349234"/>
            <a:ext cx="2016626" cy="278698"/>
            <a:chOff x="7150100" y="4803775"/>
            <a:chExt cx="2317750" cy="668338"/>
          </a:xfrm>
        </p:grpSpPr>
        <p:sp>
          <p:nvSpPr>
            <p:cNvPr id="16" name="Freeform 31">
              <a:extLst>
                <a:ext uri="{FF2B5EF4-FFF2-40B4-BE49-F238E27FC236}">
                  <a16:creationId xmlns:a16="http://schemas.microsoft.com/office/drawing/2014/main" id="{2D445E58-A273-FF72-584B-98EA1E7F2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17" name="Freeform 32">
              <a:extLst>
                <a:ext uri="{FF2B5EF4-FFF2-40B4-BE49-F238E27FC236}">
                  <a16:creationId xmlns:a16="http://schemas.microsoft.com/office/drawing/2014/main" id="{B27A8755-5908-E2F8-B762-CCA31C754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18" name="Freeform 33">
              <a:extLst>
                <a:ext uri="{FF2B5EF4-FFF2-40B4-BE49-F238E27FC236}">
                  <a16:creationId xmlns:a16="http://schemas.microsoft.com/office/drawing/2014/main" id="{C9A250B8-196E-2562-A556-934A45826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8F1364C8-1DF0-2B21-4E14-A147D5029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0" name="文本框 28">
            <a:extLst>
              <a:ext uri="{FF2B5EF4-FFF2-40B4-BE49-F238E27FC236}">
                <a16:creationId xmlns:a16="http://schemas.microsoft.com/office/drawing/2014/main" id="{DF112342-6556-C153-226B-16ACBABC9F04}"/>
              </a:ext>
            </a:extLst>
          </p:cNvPr>
          <p:cNvSpPr txBox="1"/>
          <p:nvPr/>
        </p:nvSpPr>
        <p:spPr>
          <a:xfrm>
            <a:off x="7926587" y="702495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pPr marL="0" lvl="1" algn="ctr">
              <a:spcBef>
                <a:spcPct val="0"/>
              </a:spcBef>
            </a:pPr>
            <a:r>
              <a:rPr lang="zh-TW" altLang="zh-TW" sz="3200" b="1" dirty="0">
                <a:solidFill>
                  <a:srgbClr val="26262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資料庫關聯表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5D3AF5F-C51A-F613-6F6C-DC48F3A323B3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林勝威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02BCDCF-94B0-FB56-70F3-5200FD24E1F0}"/>
              </a:ext>
            </a:extLst>
          </p:cNvPr>
          <p:cNvSpPr txBox="1"/>
          <p:nvPr/>
        </p:nvSpPr>
        <p:spPr>
          <a:xfrm>
            <a:off x="6297779" y="5106921"/>
            <a:ext cx="5399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lvl="1" algn="ctr">
              <a:defRPr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</a:lstStyle>
          <a:p>
            <a:pPr algn="ctr" hangingPunct="0"/>
            <a:r>
              <a:rPr lang="zh-TW" altLang="en-US" kern="100" dirty="0">
                <a:latin typeface="三极准柔宋"/>
              </a:rPr>
              <a:t>資料物件</a:t>
            </a:r>
            <a:endParaRPr lang="zh-TW" altLang="zh-TW" sz="1800" kern="100" dirty="0">
              <a:effectLst/>
              <a:latin typeface="三极准柔宋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B28D2AF-4EF0-E901-70CC-52B817511EA9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0" name="组合 15">
              <a:extLst>
                <a:ext uri="{FF2B5EF4-FFF2-40B4-BE49-F238E27FC236}">
                  <a16:creationId xmlns:a16="http://schemas.microsoft.com/office/drawing/2014/main" id="{90A06C0D-A872-40FB-FC64-9529195E17E3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22" name="椭圆 16">
                <a:extLst>
                  <a:ext uri="{FF2B5EF4-FFF2-40B4-BE49-F238E27FC236}">
                    <a16:creationId xmlns:a16="http://schemas.microsoft.com/office/drawing/2014/main" id="{DDDC9154-822D-6813-2BFB-798220082899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4" name="椭圆 17">
                <a:extLst>
                  <a:ext uri="{FF2B5EF4-FFF2-40B4-BE49-F238E27FC236}">
                    <a16:creationId xmlns:a16="http://schemas.microsoft.com/office/drawing/2014/main" id="{E5965A05-E37F-A51C-9367-57AD91C567BF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5" name="椭圆 18">
                <a:extLst>
                  <a:ext uri="{FF2B5EF4-FFF2-40B4-BE49-F238E27FC236}">
                    <a16:creationId xmlns:a16="http://schemas.microsoft.com/office/drawing/2014/main" id="{EE4F842C-12DE-9105-8266-841CEB7D9630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21" name="文本框 19">
              <a:extLst>
                <a:ext uri="{FF2B5EF4-FFF2-40B4-BE49-F238E27FC236}">
                  <a16:creationId xmlns:a16="http://schemas.microsoft.com/office/drawing/2014/main" id="{F007C36E-4F7D-8916-5940-54FB57A35989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19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04D4D315-F7E9-4489-D7B1-E329D5EC0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" b="3398"/>
          <a:stretch>
            <a:fillRect/>
          </a:stretch>
        </p:blipFill>
        <p:spPr>
          <a:xfrm>
            <a:off x="718579" y="278512"/>
            <a:ext cx="5189570" cy="60635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4114995-BA55-6A56-8167-9606C0458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11" b="3398"/>
          <a:stretch>
            <a:fillRect/>
          </a:stretch>
        </p:blipFill>
        <p:spPr>
          <a:xfrm>
            <a:off x="711615" y="262292"/>
            <a:ext cx="5189570" cy="60635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92C96DDB-52AC-4D38-8BD2-6B06A1C31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19" t="2711" r="5612" b="61638"/>
          <a:stretch>
            <a:fillRect/>
          </a:stretch>
        </p:blipFill>
        <p:spPr>
          <a:xfrm>
            <a:off x="4402667" y="246072"/>
            <a:ext cx="1145290" cy="230239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5127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-0.11718 0.24607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59" y="1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7" name="í$ľïde"/>
          <p:cNvSpPr/>
          <p:nvPr/>
        </p:nvSpPr>
        <p:spPr>
          <a:xfrm>
            <a:off x="611414" y="1325577"/>
            <a:ext cx="10969171" cy="5016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TW" altLang="en-US" dirty="0"/>
              <a:t>社群互動成為主流</a:t>
            </a:r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grpSp>
        <p:nvGrpSpPr>
          <p:cNvPr id="21" name="组合 23"/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22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3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4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5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7" name="文本框 28"/>
          <p:cNvSpPr txBox="1"/>
          <p:nvPr/>
        </p:nvSpPr>
        <p:spPr>
          <a:xfrm>
            <a:off x="4784039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3200" dirty="0">
                <a:solidFill>
                  <a:srgbClr val="262626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專題背景說明</a:t>
            </a:r>
            <a:endParaRPr lang="zh-CN" altLang="en-US" sz="3200" dirty="0">
              <a:solidFill>
                <a:srgbClr val="262626"/>
              </a:solidFill>
              <a:effectLst/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2F4A707-5205-B1B0-0F5A-124A7C4D3DD4}"/>
              </a:ext>
            </a:extLst>
          </p:cNvPr>
          <p:cNvGrpSpPr/>
          <p:nvPr/>
        </p:nvGrpSpPr>
        <p:grpSpPr>
          <a:xfrm>
            <a:off x="2923836" y="2810251"/>
            <a:ext cx="8148136" cy="2165203"/>
            <a:chOff x="2923836" y="2810251"/>
            <a:chExt cx="8148136" cy="216520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E98923E-A440-2CD1-A95B-581A96FF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3836" y="2810251"/>
              <a:ext cx="2165203" cy="2165203"/>
            </a:xfrm>
            <a:prstGeom prst="rect">
              <a:avLst/>
            </a:prstGeom>
          </p:spPr>
        </p:pic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EC2F022A-91E4-4977-7628-A8AC1A4140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34822" y="3326930"/>
              <a:ext cx="5137150" cy="931862"/>
              <a:chOff x="2976114" y="1817173"/>
              <a:chExt cx="4287328" cy="778150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540857B-8190-0B9E-0D00-E79B0D08B98B}"/>
                  </a:ext>
                </a:extLst>
              </p:cNvPr>
              <p:cNvSpPr/>
              <p:nvPr/>
            </p:nvSpPr>
            <p:spPr>
              <a:xfrm>
                <a:off x="2976114" y="1817173"/>
                <a:ext cx="4201211" cy="677401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TW" altLang="en-US"/>
              </a:p>
            </p:txBody>
          </p:sp>
          <p:grpSp>
            <p:nvGrpSpPr>
              <p:cNvPr id="35" name="组合 14">
                <a:extLst>
                  <a:ext uri="{FF2B5EF4-FFF2-40B4-BE49-F238E27FC236}">
                    <a16:creationId xmlns:a16="http://schemas.microsoft.com/office/drawing/2014/main" id="{7C9D6043-C47B-AF1A-C198-B588113955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84050" y="1977697"/>
                <a:ext cx="2983416" cy="617626"/>
                <a:chOff x="2024889" y="3669484"/>
                <a:chExt cx="2983415" cy="658136"/>
              </a:xfrm>
            </p:grpSpPr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642015F0-8D95-7465-D33B-6988DD1808A6}"/>
                    </a:ext>
                  </a:extLst>
                </p:cNvPr>
                <p:cNvSpPr/>
                <p:nvPr/>
              </p:nvSpPr>
              <p:spPr>
                <a:xfrm>
                  <a:off x="2024326" y="4050753"/>
                  <a:ext cx="2771659" cy="276867"/>
                </a:xfrm>
                <a:prstGeom prst="rect">
                  <a:avLst/>
                </a:prstGeom>
              </p:spPr>
              <p:txBody>
                <a:bodyPr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文本框 16">
                  <a:extLst>
                    <a:ext uri="{FF2B5EF4-FFF2-40B4-BE49-F238E27FC236}">
                      <a16:creationId xmlns:a16="http://schemas.microsoft.com/office/drawing/2014/main" id="{C683E7D9-6D6D-9396-BD6E-5CFE0E912623}"/>
                    </a:ext>
                  </a:extLst>
                </p:cNvPr>
                <p:cNvSpPr txBox="1"/>
                <p:nvPr/>
              </p:nvSpPr>
              <p:spPr>
                <a:xfrm>
                  <a:off x="2799192" y="3669484"/>
                  <a:ext cx="2209112" cy="41058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zh-TW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標楷體" panose="03000509000000000000" pitchFamily="65" charset="-120"/>
                      <a:cs typeface="+mn-ea"/>
                    </a:rPr>
                    <a:t>社群互動成為主流</a:t>
                  </a:r>
                </a:p>
              </p:txBody>
            </p:sp>
          </p:grp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F76AF6C-78AF-8B29-BFEB-F73A04274365}"/>
                  </a:ext>
                </a:extLst>
              </p:cNvPr>
              <p:cNvSpPr/>
              <p:nvPr/>
            </p:nvSpPr>
            <p:spPr>
              <a:xfrm>
                <a:off x="3062232" y="1917922"/>
                <a:ext cx="4201210" cy="677401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TW" altLang="en-US"/>
              </a:p>
            </p:txBody>
          </p:sp>
        </p:grp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6FB39792-B832-4E8D-72DA-8049260F2C39}"/>
              </a:ext>
            </a:extLst>
          </p:cNvPr>
          <p:cNvGrpSpPr/>
          <p:nvPr/>
        </p:nvGrpSpPr>
        <p:grpSpPr>
          <a:xfrm>
            <a:off x="2022968" y="4421708"/>
            <a:ext cx="7474110" cy="1870691"/>
            <a:chOff x="2022968" y="4421708"/>
            <a:chExt cx="7474110" cy="1870691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CD159B7-867A-5286-57E9-E17F375B7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6387" y="4421708"/>
              <a:ext cx="1870691" cy="1870691"/>
            </a:xfrm>
            <a:prstGeom prst="rect">
              <a:avLst/>
            </a:prstGeom>
          </p:spPr>
        </p:pic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1AE811BF-5CE9-D23D-97E7-2D18D853CD4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22968" y="5115549"/>
              <a:ext cx="5137150" cy="933450"/>
              <a:chOff x="2976114" y="1817173"/>
              <a:chExt cx="4287328" cy="778150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1C618152-824C-6676-7574-16047B975D3E}"/>
                  </a:ext>
                </a:extLst>
              </p:cNvPr>
              <p:cNvSpPr/>
              <p:nvPr/>
            </p:nvSpPr>
            <p:spPr>
              <a:xfrm>
                <a:off x="2976114" y="1817173"/>
                <a:ext cx="4201210" cy="676249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TW" altLang="en-US"/>
              </a:p>
            </p:txBody>
          </p:sp>
          <p:grpSp>
            <p:nvGrpSpPr>
              <p:cNvPr id="41" name="组合 14">
                <a:extLst>
                  <a:ext uri="{FF2B5EF4-FFF2-40B4-BE49-F238E27FC236}">
                    <a16:creationId xmlns:a16="http://schemas.microsoft.com/office/drawing/2014/main" id="{6EE4D4EA-076E-9004-E7EB-805FA7825E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83487" y="1977697"/>
                <a:ext cx="2771660" cy="617626"/>
                <a:chOff x="2024326" y="3669484"/>
                <a:chExt cx="2771659" cy="658136"/>
              </a:xfrm>
            </p:grpSpPr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BFA0051D-9E91-7AFF-A1D3-2C39A4CB7B15}"/>
                    </a:ext>
                  </a:extLst>
                </p:cNvPr>
                <p:cNvSpPr/>
                <p:nvPr/>
              </p:nvSpPr>
              <p:spPr>
                <a:xfrm>
                  <a:off x="2024326" y="4049813"/>
                  <a:ext cx="2771659" cy="277807"/>
                </a:xfrm>
                <a:prstGeom prst="rect">
                  <a:avLst/>
                </a:prstGeom>
              </p:spPr>
              <p:txBody>
                <a:bodyPr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文本框 16">
                  <a:extLst>
                    <a:ext uri="{FF2B5EF4-FFF2-40B4-BE49-F238E27FC236}">
                      <a16:creationId xmlns:a16="http://schemas.microsoft.com/office/drawing/2014/main" id="{BE80AA56-6A55-91E5-48AE-86539C33DB81}"/>
                    </a:ext>
                  </a:extLst>
                </p:cNvPr>
                <p:cNvSpPr txBox="1"/>
                <p:nvPr/>
              </p:nvSpPr>
              <p:spPr>
                <a:xfrm>
                  <a:off x="2028571" y="3669484"/>
                  <a:ext cx="2722738" cy="41010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zh-TW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標楷體" panose="03000509000000000000" pitchFamily="65" charset="-120"/>
                      <a:cs typeface="+mn-ea"/>
                    </a:rPr>
                    <a:t>旅客與夜貓族需求成長</a:t>
                  </a:r>
                </a:p>
              </p:txBody>
            </p:sp>
          </p:grp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6EEE95C-47D0-9808-6792-1D14DC707DAD}"/>
                  </a:ext>
                </a:extLst>
              </p:cNvPr>
              <p:cNvSpPr/>
              <p:nvPr/>
            </p:nvSpPr>
            <p:spPr>
              <a:xfrm>
                <a:off x="3062231" y="1919073"/>
                <a:ext cx="4201211" cy="676250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TW" altLang="en-US"/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853A3564-22BF-6130-E6FF-D3AFB8DBFA91}"/>
              </a:ext>
            </a:extLst>
          </p:cNvPr>
          <p:cNvGrpSpPr/>
          <p:nvPr/>
        </p:nvGrpSpPr>
        <p:grpSpPr>
          <a:xfrm>
            <a:off x="2022968" y="896223"/>
            <a:ext cx="8303419" cy="2700000"/>
            <a:chOff x="2022968" y="896223"/>
            <a:chExt cx="8303419" cy="27000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5C60863-6786-49F6-8343-D6C710FE0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6387" y="896223"/>
              <a:ext cx="2700000" cy="2700000"/>
            </a:xfrm>
            <a:prstGeom prst="rect">
              <a:avLst/>
            </a:prstGeom>
          </p:spPr>
        </p:pic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442D1086-5893-7019-4CD3-C1E44030CA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22968" y="1787995"/>
              <a:ext cx="5137150" cy="933450"/>
              <a:chOff x="2976114" y="1817173"/>
              <a:chExt cx="4287328" cy="778150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1F723AFC-2387-DC72-9C92-D7B47187DD3F}"/>
                  </a:ext>
                </a:extLst>
              </p:cNvPr>
              <p:cNvSpPr/>
              <p:nvPr/>
            </p:nvSpPr>
            <p:spPr>
              <a:xfrm>
                <a:off x="2976114" y="1817173"/>
                <a:ext cx="4201210" cy="676250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TW" altLang="en-US"/>
              </a:p>
            </p:txBody>
          </p:sp>
          <p:grpSp>
            <p:nvGrpSpPr>
              <p:cNvPr id="47" name="组合 14">
                <a:extLst>
                  <a:ext uri="{FF2B5EF4-FFF2-40B4-BE49-F238E27FC236}">
                    <a16:creationId xmlns:a16="http://schemas.microsoft.com/office/drawing/2014/main" id="{6EF773A3-6096-BDE1-364E-BCEAC7F7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83487" y="1977697"/>
                <a:ext cx="3112362" cy="617626"/>
                <a:chOff x="2024326" y="3669484"/>
                <a:chExt cx="3112361" cy="658136"/>
              </a:xfrm>
            </p:grpSpPr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38BC0C6C-A192-2033-F120-148E337B8267}"/>
                    </a:ext>
                  </a:extLst>
                </p:cNvPr>
                <p:cNvSpPr/>
                <p:nvPr/>
              </p:nvSpPr>
              <p:spPr>
                <a:xfrm>
                  <a:off x="2024326" y="4049814"/>
                  <a:ext cx="2771659" cy="277806"/>
                </a:xfrm>
                <a:prstGeom prst="rect">
                  <a:avLst/>
                </a:prstGeom>
              </p:spPr>
              <p:txBody>
                <a:bodyPr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文本框 16">
                  <a:extLst>
                    <a:ext uri="{FF2B5EF4-FFF2-40B4-BE49-F238E27FC236}">
                      <a16:creationId xmlns:a16="http://schemas.microsoft.com/office/drawing/2014/main" id="{1FAC4BF3-515A-6F73-DEBD-123CB920FDA4}"/>
                    </a:ext>
                  </a:extLst>
                </p:cNvPr>
                <p:cNvSpPr txBox="1"/>
                <p:nvPr/>
              </p:nvSpPr>
              <p:spPr>
                <a:xfrm>
                  <a:off x="2670811" y="3669484"/>
                  <a:ext cx="2465876" cy="41010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r>
                    <a:rPr lang="zh-TW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標楷體" panose="03000509000000000000" pitchFamily="65" charset="-120"/>
                      <a:cs typeface="+mn-ea"/>
                    </a:rPr>
                    <a:t>台北捷運與美食潛力</a:t>
                  </a:r>
                </a:p>
              </p:txBody>
            </p:sp>
          </p:grp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26100A5-30B0-CCC1-8D5C-297953BEF2BB}"/>
                  </a:ext>
                </a:extLst>
              </p:cNvPr>
              <p:cNvSpPr/>
              <p:nvPr/>
            </p:nvSpPr>
            <p:spPr>
              <a:xfrm>
                <a:off x="3062231" y="1919074"/>
                <a:ext cx="4201211" cy="676249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TW" altLang="en-US"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FC0701C5-A9A2-3107-3046-57D288EBC986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張楷偉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1346553-928C-F91A-1056-38C54D078D12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1" name="组合 15">
              <a:extLst>
                <a:ext uri="{FF2B5EF4-FFF2-40B4-BE49-F238E27FC236}">
                  <a16:creationId xmlns:a16="http://schemas.microsoft.com/office/drawing/2014/main" id="{12BF1B73-AF76-F7C0-6163-6614E4DAD56A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9" name="椭圆 16">
                <a:extLst>
                  <a:ext uri="{FF2B5EF4-FFF2-40B4-BE49-F238E27FC236}">
                    <a16:creationId xmlns:a16="http://schemas.microsoft.com/office/drawing/2014/main" id="{FF4A6F9D-C864-F00E-39C2-BD3CDA645DA8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0" name="椭圆 17">
                <a:extLst>
                  <a:ext uri="{FF2B5EF4-FFF2-40B4-BE49-F238E27FC236}">
                    <a16:creationId xmlns:a16="http://schemas.microsoft.com/office/drawing/2014/main" id="{A7FF122C-D337-76B1-DC77-EF6FCE58AC0F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6" name="椭圆 18">
                <a:extLst>
                  <a:ext uri="{FF2B5EF4-FFF2-40B4-BE49-F238E27FC236}">
                    <a16:creationId xmlns:a16="http://schemas.microsoft.com/office/drawing/2014/main" id="{5DA198E5-5DEA-90C7-3726-C57C71396D8B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7" name="文本框 19">
              <a:extLst>
                <a:ext uri="{FF2B5EF4-FFF2-40B4-BE49-F238E27FC236}">
                  <a16:creationId xmlns:a16="http://schemas.microsoft.com/office/drawing/2014/main" id="{486536F2-416D-5F89-ADC9-F474E3197AA7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02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94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75E51-736F-20D9-0145-EB05B81CE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9456FE2-4826-1A68-0A4E-FBB4E6302F63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742C189-FC78-3DD5-AF67-692AFC4045FC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341AF66-78F4-D0FB-E71A-325EC95E3C3D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141CC85D-A96A-4253-D3F8-74A4046C95F0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D40B844-2E91-EA17-0612-17B84A3370DE}"/>
              </a:ext>
            </a:extLst>
          </p:cNvPr>
          <p:cNvSpPr txBox="1"/>
          <p:nvPr/>
        </p:nvSpPr>
        <p:spPr>
          <a:xfrm>
            <a:off x="3328765" y="2662424"/>
            <a:ext cx="5490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4000" dirty="0"/>
              <a:t>06</a:t>
            </a:r>
          </a:p>
          <a:p>
            <a:r>
              <a:rPr lang="zh-TW" altLang="en-US" sz="40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系統展示</a:t>
            </a:r>
            <a:endParaRPr lang="en-US" altLang="zh-CN" sz="4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4601D42-DD0D-C891-421E-6CAB2A393CCB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F2288D1-BA28-AAE6-BD9B-FA9D5810450A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CF1ECB57-31EE-B933-72A3-F09DD3B4FE1E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49EA56E9-DB75-4F26-8402-F7C28760CAB4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8E459763-F915-EB3D-A149-460349057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1E231D22-884C-01F2-5A4F-C6E1593CF1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C0A9A102-B4F5-BD4B-9A69-EA71F70E9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6BA48FB9-C023-5502-9C27-F9025A97396A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ACBC8C5D-B05B-9CBF-6F37-E7DDF34A4F01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D989F511-786B-5D54-C074-1BD457E37D82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27A52ECB-F380-F910-AEAB-AE3BF3B5C178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090297D0-9871-FEE0-B504-70F0E89D72E9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BC8F8305-B0D8-A974-0C41-4C53D889FC28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FB0A9E88-0617-3B27-9E6A-9E10B11FDE08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F57CF383-10FA-9CF3-6FDA-6ADC0CB5C2F4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094041BA-CD55-CE0F-E074-29E63E960C6A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9BD0129F-C335-6442-EEEE-B71738A72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2EB52B94-7E83-93AC-FC49-FD6181711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361F3098-B327-9528-8369-6A2D10E081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FAB29C1F-2DBC-1D9D-1E5D-AC38CE3F8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9DBB0B09-DC03-D516-6EEA-841EE8D2DD7D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2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B261B-751F-8F61-08FF-3073835DD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CA06977-5A03-C6AF-A8C9-D25169487140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70ED7B8F-4AAB-3565-756F-5BFB72B0CCA5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4AA6BD8-74CD-B3E9-4441-AA6027725B4A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057CCD6C-6D1B-07EE-7029-C988BF2B1173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B8F04B5-CBEC-9CF3-FCB8-23778E288148}"/>
              </a:ext>
            </a:extLst>
          </p:cNvPr>
          <p:cNvSpPr txBox="1"/>
          <p:nvPr/>
        </p:nvSpPr>
        <p:spPr>
          <a:xfrm>
            <a:off x="3328765" y="2662424"/>
            <a:ext cx="5490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4000" dirty="0"/>
              <a:t>07</a:t>
            </a:r>
          </a:p>
          <a:p>
            <a:r>
              <a:rPr lang="zh-TW" altLang="en-US" sz="4000" dirty="0"/>
              <a:t>問題回覆</a:t>
            </a:r>
            <a:endParaRPr lang="en-US" altLang="zh-CN" sz="4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30CF98A-5786-30FD-0066-6F66DF01161A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5AD31D6-92AA-13E1-069D-9CE2B783DD68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F5F30C2-DE58-9A2D-2D38-B6BB323BAD6F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7B637F85-5E14-6A53-A7AF-D3596620AFBC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02C20180-0022-59C3-6262-00D965EA77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AC29E6C-7A08-49EE-DC65-195156D5E6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9031ED94-A2EE-9A23-9D5B-C1D680DC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C4056814-0063-86E7-25AB-971ECBC02917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003EFB75-90F8-5811-2DBA-25D85C0CD181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AFA5F1DC-DCAB-2558-1508-E133820804A8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6171453A-4902-DA2D-C269-C0275EBA7EFB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6FDAE212-8D7E-BD70-E5A8-EEA6FA748DE7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CC61E45D-A45D-30EE-6B67-A4D7746C1A78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F107FF23-7FC8-1E2E-68E7-A26347A7FF27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0F6B7ED1-B773-127E-22EB-73B3A0D17B26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AE830AC8-9A96-4885-1253-5CDD194E1FAC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4D8CE4DB-C732-0BA5-21B2-85B3E7AD0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38205E57-7242-F3CA-65A1-D99D0AB81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8EBFD358-9B33-B749-BD01-B7231A581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F39FF53F-FB5A-5DB6-3F4F-8B4540312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736B0CBD-15F8-8B51-84FB-4A6DBACB2B8A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5784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DD795-2BE6-EFAC-A697-FE85C7191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F0140E77-C02E-5E11-F481-A162670C0037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372D1128-2528-F5F1-07D1-29951CEAB843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0445DF11-86F5-7194-7EEE-E17B86E0F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A574307-98D7-3BAF-0682-2B7AB3499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E5EAC123-5C5F-8DA1-F13E-45E89498D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732A1D2E-D354-EECC-B260-BB3D5E628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5970B39-2138-ECC1-40AE-B182C465BA25}"/>
              </a:ext>
            </a:extLst>
          </p:cNvPr>
          <p:cNvSpPr/>
          <p:nvPr/>
        </p:nvSpPr>
        <p:spPr>
          <a:xfrm>
            <a:off x="366541" y="1358400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2084D76-3F9C-BBB5-8BBC-85A2D6345F84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郭宥研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193B27D-E689-1E04-CC59-D062FCC45BEF}"/>
              </a:ext>
            </a:extLst>
          </p:cNvPr>
          <p:cNvGrpSpPr/>
          <p:nvPr/>
        </p:nvGrpSpPr>
        <p:grpSpPr>
          <a:xfrm>
            <a:off x="11359375" y="6113252"/>
            <a:ext cx="748344" cy="577025"/>
            <a:chOff x="11071975" y="5891646"/>
            <a:chExt cx="1035745" cy="798631"/>
          </a:xfrm>
        </p:grpSpPr>
        <p:grpSp>
          <p:nvGrpSpPr>
            <p:cNvPr id="9" name="组合 15">
              <a:extLst>
                <a:ext uri="{FF2B5EF4-FFF2-40B4-BE49-F238E27FC236}">
                  <a16:creationId xmlns:a16="http://schemas.microsoft.com/office/drawing/2014/main" id="{09309FCF-221E-F47C-B35B-0A7446CA6DA2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1" name="椭圆 16">
                <a:extLst>
                  <a:ext uri="{FF2B5EF4-FFF2-40B4-BE49-F238E27FC236}">
                    <a16:creationId xmlns:a16="http://schemas.microsoft.com/office/drawing/2014/main" id="{35C08F66-6ACD-E113-531C-9E8291A71A5D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7">
                <a:extLst>
                  <a:ext uri="{FF2B5EF4-FFF2-40B4-BE49-F238E27FC236}">
                    <a16:creationId xmlns:a16="http://schemas.microsoft.com/office/drawing/2014/main" id="{F405A143-811F-F50C-F2E4-77948BC9C656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8">
                <a:extLst>
                  <a:ext uri="{FF2B5EF4-FFF2-40B4-BE49-F238E27FC236}">
                    <a16:creationId xmlns:a16="http://schemas.microsoft.com/office/drawing/2014/main" id="{A5A83FF4-8B74-3744-6DE7-23E840363745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0" name="文本框 19">
              <a:extLst>
                <a:ext uri="{FF2B5EF4-FFF2-40B4-BE49-F238E27FC236}">
                  <a16:creationId xmlns:a16="http://schemas.microsoft.com/office/drawing/2014/main" id="{ACF46056-17DB-C1F0-8DF1-EA424B5CC753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22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15" name="文本框 28">
            <a:extLst>
              <a:ext uri="{FF2B5EF4-FFF2-40B4-BE49-F238E27FC236}">
                <a16:creationId xmlns:a16="http://schemas.microsoft.com/office/drawing/2014/main" id="{491871F8-4615-F108-CAA8-8207F95D5178}"/>
              </a:ext>
            </a:extLst>
          </p:cNvPr>
          <p:cNvSpPr txBox="1"/>
          <p:nvPr/>
        </p:nvSpPr>
        <p:spPr>
          <a:xfrm>
            <a:off x="4784039" y="562506"/>
            <a:ext cx="2680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sz="2800" dirty="0">
                <a:effectLst/>
              </a:rPr>
              <a:t>問題回覆</a:t>
            </a: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560BD985-54CB-4FA0-6CC0-E624BFCB2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305019"/>
              </p:ext>
            </p:extLst>
          </p:nvPr>
        </p:nvGraphicFramePr>
        <p:xfrm>
          <a:off x="2859405" y="2147392"/>
          <a:ext cx="6473190" cy="789115"/>
        </p:xfrm>
        <a:graphic>
          <a:graphicData uri="http://schemas.openxmlformats.org/drawingml/2006/table">
            <a:tbl>
              <a:tblPr firstRow="1" firstCol="1" bandRow="1"/>
              <a:tblGrid>
                <a:gridCol w="3236595">
                  <a:extLst>
                    <a:ext uri="{9D8B030D-6E8A-4147-A177-3AD203B41FA5}">
                      <a16:colId xmlns:a16="http://schemas.microsoft.com/office/drawing/2014/main" val="3402734727"/>
                    </a:ext>
                  </a:extLst>
                </a:gridCol>
                <a:gridCol w="3236595">
                  <a:extLst>
                    <a:ext uri="{9D8B030D-6E8A-4147-A177-3AD203B41FA5}">
                      <a16:colId xmlns:a16="http://schemas.microsoft.com/office/drawing/2014/main" val="21153357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評審建議事項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修正情形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984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宜補上定時撈取餐廳資料的介紹。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我們有在虛擬機設置一天一次抓取餐廳的資料，並且在每天凌晨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點都會更新。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73648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ECE14BB3-129D-5E54-CD9C-E916AF8DF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335374"/>
              </p:ext>
            </p:extLst>
          </p:nvPr>
        </p:nvGraphicFramePr>
        <p:xfrm>
          <a:off x="2859405" y="3966287"/>
          <a:ext cx="6473190" cy="1398715"/>
        </p:xfrm>
        <a:graphic>
          <a:graphicData uri="http://schemas.openxmlformats.org/drawingml/2006/table">
            <a:tbl>
              <a:tblPr firstRow="1" firstCol="1" bandRow="1"/>
              <a:tblGrid>
                <a:gridCol w="3236595">
                  <a:extLst>
                    <a:ext uri="{9D8B030D-6E8A-4147-A177-3AD203B41FA5}">
                      <a16:colId xmlns:a16="http://schemas.microsoft.com/office/drawing/2014/main" val="1636504013"/>
                    </a:ext>
                  </a:extLst>
                </a:gridCol>
                <a:gridCol w="3236595">
                  <a:extLst>
                    <a:ext uri="{9D8B030D-6E8A-4147-A177-3AD203B41FA5}">
                      <a16:colId xmlns:a16="http://schemas.microsoft.com/office/drawing/2014/main" val="13417623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評審建議事項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修正情形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248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檢索排序納入餐廳打烊時間、走路距離、人潮、留言的考量。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我們有新增餐廳從幾點營業到打烊時間，以及利用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Google map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計算從捷運站步行至餐廳的時間，排序方式為步行時間近到遠排序。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4394038"/>
                  </a:ext>
                </a:extLst>
              </a:tr>
            </a:tbl>
          </a:graphicData>
        </a:graphic>
      </p:graphicFrame>
      <p:sp>
        <p:nvSpPr>
          <p:cNvPr id="19" name="文字方塊 18">
            <a:extLst>
              <a:ext uri="{FF2B5EF4-FFF2-40B4-BE49-F238E27FC236}">
                <a16:creationId xmlns:a16="http://schemas.microsoft.com/office/drawing/2014/main" id="{BF5A8B34-66A9-BEB1-9BB7-6F5BD29A6E2A}"/>
              </a:ext>
            </a:extLst>
          </p:cNvPr>
          <p:cNvSpPr txBox="1"/>
          <p:nvPr/>
        </p:nvSpPr>
        <p:spPr>
          <a:xfrm>
            <a:off x="165882" y="1650266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問題一：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FA95ADE-0B67-F0A8-EBA4-F5C3C127F612}"/>
              </a:ext>
            </a:extLst>
          </p:cNvPr>
          <p:cNvSpPr txBox="1"/>
          <p:nvPr/>
        </p:nvSpPr>
        <p:spPr>
          <a:xfrm>
            <a:off x="165882" y="3413347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問題二：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010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1DA13-34B6-059B-9F5C-FFA779593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AE344E86-D462-787E-E236-8A594625A8DD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9D4362A-C88E-550A-1858-958F30253B1A}"/>
              </a:ext>
            </a:extLst>
          </p:cNvPr>
          <p:cNvSpPr/>
          <p:nvPr/>
        </p:nvSpPr>
        <p:spPr>
          <a:xfrm>
            <a:off x="366541" y="1358400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8D87014-BD20-95E2-E4F9-7C0804E91092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郭宥研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C14D4BC-6336-B9CC-B191-3656CD520975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9" name="组合 15">
              <a:extLst>
                <a:ext uri="{FF2B5EF4-FFF2-40B4-BE49-F238E27FC236}">
                  <a16:creationId xmlns:a16="http://schemas.microsoft.com/office/drawing/2014/main" id="{28D79C62-F921-FB49-0F7A-BDCE5362BDA0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1" name="椭圆 16">
                <a:extLst>
                  <a:ext uri="{FF2B5EF4-FFF2-40B4-BE49-F238E27FC236}">
                    <a16:creationId xmlns:a16="http://schemas.microsoft.com/office/drawing/2014/main" id="{31E1380C-B80B-ADB1-0BEC-CF7FE720BC69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7">
                <a:extLst>
                  <a:ext uri="{FF2B5EF4-FFF2-40B4-BE49-F238E27FC236}">
                    <a16:creationId xmlns:a16="http://schemas.microsoft.com/office/drawing/2014/main" id="{47B7E783-52CE-C898-31F0-213FECAE3949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8">
                <a:extLst>
                  <a:ext uri="{FF2B5EF4-FFF2-40B4-BE49-F238E27FC236}">
                    <a16:creationId xmlns:a16="http://schemas.microsoft.com/office/drawing/2014/main" id="{60DEFEF5-B9CF-7174-6EA5-288D2EE88128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0" name="文本框 19">
              <a:extLst>
                <a:ext uri="{FF2B5EF4-FFF2-40B4-BE49-F238E27FC236}">
                  <a16:creationId xmlns:a16="http://schemas.microsoft.com/office/drawing/2014/main" id="{AD43BE4D-B5D7-22B9-9FA6-C3B5B66BAF67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23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A5FD166-1369-F57E-B4E0-159FA0AB25E2}"/>
              </a:ext>
            </a:extLst>
          </p:cNvPr>
          <p:cNvSpPr txBox="1"/>
          <p:nvPr/>
        </p:nvSpPr>
        <p:spPr>
          <a:xfrm>
            <a:off x="165882" y="1650266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問題三：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A09215C-21FC-6722-C51C-C8E542212E9A}"/>
              </a:ext>
            </a:extLst>
          </p:cNvPr>
          <p:cNvSpPr txBox="1"/>
          <p:nvPr/>
        </p:nvSpPr>
        <p:spPr>
          <a:xfrm>
            <a:off x="165882" y="3547945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問題四：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D31A9AF-4020-0AC8-B55D-E253EDCAD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755717"/>
              </p:ext>
            </p:extLst>
          </p:nvPr>
        </p:nvGraphicFramePr>
        <p:xfrm>
          <a:off x="2859405" y="2082846"/>
          <a:ext cx="6473190" cy="1398715"/>
        </p:xfrm>
        <a:graphic>
          <a:graphicData uri="http://schemas.openxmlformats.org/drawingml/2006/table">
            <a:tbl>
              <a:tblPr firstRow="1" firstCol="1" bandRow="1"/>
              <a:tblGrid>
                <a:gridCol w="3236595">
                  <a:extLst>
                    <a:ext uri="{9D8B030D-6E8A-4147-A177-3AD203B41FA5}">
                      <a16:colId xmlns:a16="http://schemas.microsoft.com/office/drawing/2014/main" val="3046969510"/>
                    </a:ext>
                  </a:extLst>
                </a:gridCol>
                <a:gridCol w="3236595">
                  <a:extLst>
                    <a:ext uri="{9D8B030D-6E8A-4147-A177-3AD203B41FA5}">
                      <a16:colId xmlns:a16="http://schemas.microsoft.com/office/drawing/2014/main" val="9660643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評審建議事項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修正情形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181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「美食打卡」可導入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Google</a:t>
                      </a: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評論資料。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我們團隊目前技術尚未能達到此技術，且另一方面擔心導入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Google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評論後，會將我們原本系統上的評論給刷掉，因此我們採用外接方式導到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Google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評論。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011624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6FE04F03-228E-B549-F33E-CB3E8E8EB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651668"/>
              </p:ext>
            </p:extLst>
          </p:nvPr>
        </p:nvGraphicFramePr>
        <p:xfrm>
          <a:off x="2859405" y="4099335"/>
          <a:ext cx="6473190" cy="2313115"/>
        </p:xfrm>
        <a:graphic>
          <a:graphicData uri="http://schemas.openxmlformats.org/drawingml/2006/table">
            <a:tbl>
              <a:tblPr firstRow="1" firstCol="1" bandRow="1"/>
              <a:tblGrid>
                <a:gridCol w="3236595">
                  <a:extLst>
                    <a:ext uri="{9D8B030D-6E8A-4147-A177-3AD203B41FA5}">
                      <a16:colId xmlns:a16="http://schemas.microsoft.com/office/drawing/2014/main" val="424836332"/>
                    </a:ext>
                  </a:extLst>
                </a:gridCol>
                <a:gridCol w="3236595">
                  <a:extLst>
                    <a:ext uri="{9D8B030D-6E8A-4147-A177-3AD203B41FA5}">
                      <a16:colId xmlns:a16="http://schemas.microsoft.com/office/drawing/2014/main" val="37171922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評審建議事項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修正情形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931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結合代駕服務、深夜便利商店及喝酒專區，強化夜貓子功能。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我們有新增「喝酒專區」，此專區從夜貓子專區進入，喝酒專區內有酒吧和夜店的店家資訊及代駕專區，代駕專區我們直接連結到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Uber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的頁面，另外也有加上捷運末五班車的資訊在喝酒專區，可讓用戶不需再跳轉到上一頁搜尋捷運末班車。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602846"/>
                  </a:ext>
                </a:extLst>
              </a:tr>
            </a:tbl>
          </a:graphicData>
        </a:graphic>
      </p:graphicFrame>
      <p:grpSp>
        <p:nvGrpSpPr>
          <p:cNvPr id="21" name="组合 23">
            <a:extLst>
              <a:ext uri="{FF2B5EF4-FFF2-40B4-BE49-F238E27FC236}">
                <a16:creationId xmlns:a16="http://schemas.microsoft.com/office/drawing/2014/main" id="{655603F7-639B-0237-2E15-43DC40EEE308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633E59B3-FDF6-6C40-60AF-DDFEFA868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53EEF0E6-BC16-28A6-DEAE-E863C4366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F33F252D-6BFC-1687-BE94-729390F07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3B1773A4-803A-1339-6E36-676D0D5FC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6" name="文本框 28">
            <a:extLst>
              <a:ext uri="{FF2B5EF4-FFF2-40B4-BE49-F238E27FC236}">
                <a16:creationId xmlns:a16="http://schemas.microsoft.com/office/drawing/2014/main" id="{6BB1DEEF-8D1A-263E-DE62-DB3F83C5B137}"/>
              </a:ext>
            </a:extLst>
          </p:cNvPr>
          <p:cNvSpPr txBox="1"/>
          <p:nvPr/>
        </p:nvSpPr>
        <p:spPr>
          <a:xfrm>
            <a:off x="4784039" y="562506"/>
            <a:ext cx="2680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sz="2800" dirty="0">
                <a:effectLst/>
              </a:rPr>
              <a:t>問題回覆</a:t>
            </a:r>
          </a:p>
        </p:txBody>
      </p:sp>
    </p:spTree>
    <p:extLst>
      <p:ext uri="{BB962C8B-B14F-4D97-AF65-F5344CB8AC3E}">
        <p14:creationId xmlns:p14="http://schemas.microsoft.com/office/powerpoint/2010/main" val="31733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2AB76-5BCD-0954-D5DC-59C211281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4BDF83D6-38FE-0871-4B76-8AFB60A61319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5E92AAD-D708-855A-EFDF-6FB6D89EF07E}"/>
              </a:ext>
            </a:extLst>
          </p:cNvPr>
          <p:cNvSpPr/>
          <p:nvPr/>
        </p:nvSpPr>
        <p:spPr>
          <a:xfrm>
            <a:off x="366541" y="1358400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33A21EE-3993-C8E3-EF00-0E2F5C143291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郭宥研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7D46791-30EF-375D-EDAA-B17DA2861D85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9" name="组合 15">
              <a:extLst>
                <a:ext uri="{FF2B5EF4-FFF2-40B4-BE49-F238E27FC236}">
                  <a16:creationId xmlns:a16="http://schemas.microsoft.com/office/drawing/2014/main" id="{BFB318C3-E767-92DD-B966-24878F7009F4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1" name="椭圆 16">
                <a:extLst>
                  <a:ext uri="{FF2B5EF4-FFF2-40B4-BE49-F238E27FC236}">
                    <a16:creationId xmlns:a16="http://schemas.microsoft.com/office/drawing/2014/main" id="{C75FAB2D-89E1-1B15-62DC-BCB56FAD6BFE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7">
                <a:extLst>
                  <a:ext uri="{FF2B5EF4-FFF2-40B4-BE49-F238E27FC236}">
                    <a16:creationId xmlns:a16="http://schemas.microsoft.com/office/drawing/2014/main" id="{FF1DD350-8CFD-0848-9A9D-BC169596998D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8">
                <a:extLst>
                  <a:ext uri="{FF2B5EF4-FFF2-40B4-BE49-F238E27FC236}">
                    <a16:creationId xmlns:a16="http://schemas.microsoft.com/office/drawing/2014/main" id="{B2807F21-7D3E-1EF5-6214-E67ACAA4C8CF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0" name="文本框 19">
              <a:extLst>
                <a:ext uri="{FF2B5EF4-FFF2-40B4-BE49-F238E27FC236}">
                  <a16:creationId xmlns:a16="http://schemas.microsoft.com/office/drawing/2014/main" id="{911BD1EC-6E84-AC10-044A-9F2099381859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24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565F1B4-6752-C51C-9A57-2383132B22EF}"/>
              </a:ext>
            </a:extLst>
          </p:cNvPr>
          <p:cNvSpPr txBox="1"/>
          <p:nvPr/>
        </p:nvSpPr>
        <p:spPr>
          <a:xfrm>
            <a:off x="165882" y="1650266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問題五：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275492B-E52F-57EC-3678-7409C9B192AF}"/>
              </a:ext>
            </a:extLst>
          </p:cNvPr>
          <p:cNvSpPr txBox="1"/>
          <p:nvPr/>
        </p:nvSpPr>
        <p:spPr>
          <a:xfrm>
            <a:off x="165882" y="3547945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問題六：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539C9EEA-7555-1CFB-0E49-63F0E09B6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014978"/>
              </p:ext>
            </p:extLst>
          </p:nvPr>
        </p:nvGraphicFramePr>
        <p:xfrm>
          <a:off x="2862580" y="2264706"/>
          <a:ext cx="6466840" cy="1093915"/>
        </p:xfrm>
        <a:graphic>
          <a:graphicData uri="http://schemas.openxmlformats.org/drawingml/2006/table">
            <a:tbl>
              <a:tblPr firstRow="1" firstCol="1" bandRow="1"/>
              <a:tblGrid>
                <a:gridCol w="3233420">
                  <a:extLst>
                    <a:ext uri="{9D8B030D-6E8A-4147-A177-3AD203B41FA5}">
                      <a16:colId xmlns:a16="http://schemas.microsoft.com/office/drawing/2014/main" val="1216225542"/>
                    </a:ext>
                  </a:extLst>
                </a:gridCol>
                <a:gridCol w="3233420">
                  <a:extLst>
                    <a:ext uri="{9D8B030D-6E8A-4147-A177-3AD203B41FA5}">
                      <a16:colId xmlns:a16="http://schemas.microsoft.com/office/drawing/2014/main" val="181837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評審建議事項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修正情形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40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站點搜尋不要用下拉式選單，可以用地圖呈現比較直觀。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我們考量到製作時間且下拉式選單較比直接地圖點選方式更直觀，所以我們決定維持原樣使用下拉式選單來搜尋站點。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037485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FB5C8A52-DBA4-996E-5C0B-366E4FB68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865201"/>
              </p:ext>
            </p:extLst>
          </p:nvPr>
        </p:nvGraphicFramePr>
        <p:xfrm>
          <a:off x="2859405" y="4060705"/>
          <a:ext cx="6473190" cy="1093915"/>
        </p:xfrm>
        <a:graphic>
          <a:graphicData uri="http://schemas.openxmlformats.org/drawingml/2006/table">
            <a:tbl>
              <a:tblPr firstRow="1" firstCol="1" bandRow="1"/>
              <a:tblGrid>
                <a:gridCol w="3236595">
                  <a:extLst>
                    <a:ext uri="{9D8B030D-6E8A-4147-A177-3AD203B41FA5}">
                      <a16:colId xmlns:a16="http://schemas.microsoft.com/office/drawing/2014/main" val="1837738369"/>
                    </a:ext>
                  </a:extLst>
                </a:gridCol>
                <a:gridCol w="3236595">
                  <a:extLst>
                    <a:ext uri="{9D8B030D-6E8A-4147-A177-3AD203B41FA5}">
                      <a16:colId xmlns:a16="http://schemas.microsoft.com/office/drawing/2014/main" val="1624953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評審建議事項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修正情形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638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未來可建議讓民眾導入行程，提供交通資訊和推薦美食功能，可參考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MaaS</a:t>
                      </a: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融合食宿遊購行概念。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我們接受此建議，但目前尚未能提供這項服務，我們預期在複評後可以增進這項服務。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86980"/>
                  </a:ext>
                </a:extLst>
              </a:tr>
            </a:tbl>
          </a:graphicData>
        </a:graphic>
      </p:graphicFrame>
      <p:grpSp>
        <p:nvGrpSpPr>
          <p:cNvPr id="21" name="组合 23">
            <a:extLst>
              <a:ext uri="{FF2B5EF4-FFF2-40B4-BE49-F238E27FC236}">
                <a16:creationId xmlns:a16="http://schemas.microsoft.com/office/drawing/2014/main" id="{4DF16800-6806-8EDA-7C9A-6F05041E220A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A0A185E9-7F52-802C-D69F-2AD283EE5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D17574A5-A2BE-BF9C-661A-2AA67113F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B2EF5AEC-CDF6-9061-AA62-9CF77D026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74937199-D68D-E610-50CA-BBBA0E9DF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6" name="文本框 28">
            <a:extLst>
              <a:ext uri="{FF2B5EF4-FFF2-40B4-BE49-F238E27FC236}">
                <a16:creationId xmlns:a16="http://schemas.microsoft.com/office/drawing/2014/main" id="{0028517C-0C33-DA60-DB65-05728780D92E}"/>
              </a:ext>
            </a:extLst>
          </p:cNvPr>
          <p:cNvSpPr txBox="1"/>
          <p:nvPr/>
        </p:nvSpPr>
        <p:spPr>
          <a:xfrm>
            <a:off x="4784039" y="562506"/>
            <a:ext cx="2680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sz="2800" dirty="0">
                <a:effectLst/>
              </a:rPr>
              <a:t>問題回覆</a:t>
            </a:r>
          </a:p>
        </p:txBody>
      </p:sp>
    </p:spTree>
    <p:extLst>
      <p:ext uri="{BB962C8B-B14F-4D97-AF65-F5344CB8AC3E}">
        <p14:creationId xmlns:p14="http://schemas.microsoft.com/office/powerpoint/2010/main" val="39056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A0B98-D3A5-6EC2-3B44-2D9C55A3B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8103893A-1DB1-1AAD-7854-DA1493E3DFF2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DA84F55-E249-5437-F536-6A9AC8877F5F}"/>
              </a:ext>
            </a:extLst>
          </p:cNvPr>
          <p:cNvSpPr/>
          <p:nvPr/>
        </p:nvSpPr>
        <p:spPr>
          <a:xfrm>
            <a:off x="366541" y="1358400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A3230EF-6021-A736-F184-A23FB167DD33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郭宥研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99A5DC5-E00C-D162-EB41-AA14504ACC0C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9" name="组合 15">
              <a:extLst>
                <a:ext uri="{FF2B5EF4-FFF2-40B4-BE49-F238E27FC236}">
                  <a16:creationId xmlns:a16="http://schemas.microsoft.com/office/drawing/2014/main" id="{4D06908A-A30F-E9AD-E002-FB4D94FC5931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1" name="椭圆 16">
                <a:extLst>
                  <a:ext uri="{FF2B5EF4-FFF2-40B4-BE49-F238E27FC236}">
                    <a16:creationId xmlns:a16="http://schemas.microsoft.com/office/drawing/2014/main" id="{8884038B-E7C6-102A-78CC-1C89AABF8DB6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7">
                <a:extLst>
                  <a:ext uri="{FF2B5EF4-FFF2-40B4-BE49-F238E27FC236}">
                    <a16:creationId xmlns:a16="http://schemas.microsoft.com/office/drawing/2014/main" id="{A4792F53-1C11-54D6-5436-92D67881AC23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8">
                <a:extLst>
                  <a:ext uri="{FF2B5EF4-FFF2-40B4-BE49-F238E27FC236}">
                    <a16:creationId xmlns:a16="http://schemas.microsoft.com/office/drawing/2014/main" id="{1D06FF5D-BC67-3FE1-FB6C-FAE633B443C7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0" name="文本框 19">
              <a:extLst>
                <a:ext uri="{FF2B5EF4-FFF2-40B4-BE49-F238E27FC236}">
                  <a16:creationId xmlns:a16="http://schemas.microsoft.com/office/drawing/2014/main" id="{811B846B-5C0F-C476-F62E-DA071623716B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25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grpSp>
        <p:nvGrpSpPr>
          <p:cNvPr id="21" name="组合 23">
            <a:extLst>
              <a:ext uri="{FF2B5EF4-FFF2-40B4-BE49-F238E27FC236}">
                <a16:creationId xmlns:a16="http://schemas.microsoft.com/office/drawing/2014/main" id="{66F2F422-AED2-6E22-CF17-CC022EE24C79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CC7CE8F9-2498-B4D2-27C7-0D74745D7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BFAA250-E057-7D8E-F0E0-E1834787D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44B08A4B-59B3-D1FA-F793-BBC815312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D96DDDAC-F032-1A86-3D1F-370C00193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6" name="文本框 28">
            <a:extLst>
              <a:ext uri="{FF2B5EF4-FFF2-40B4-BE49-F238E27FC236}">
                <a16:creationId xmlns:a16="http://schemas.microsoft.com/office/drawing/2014/main" id="{9F6F3F76-76E7-FDEE-C43C-C33EADF7FE6F}"/>
              </a:ext>
            </a:extLst>
          </p:cNvPr>
          <p:cNvSpPr txBox="1"/>
          <p:nvPr/>
        </p:nvSpPr>
        <p:spPr>
          <a:xfrm>
            <a:off x="4784039" y="562506"/>
            <a:ext cx="2680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sz="2800" dirty="0">
                <a:effectLst/>
              </a:rPr>
              <a:t>完程度</a:t>
            </a:r>
          </a:p>
        </p:txBody>
      </p:sp>
      <p:graphicFrame>
        <p:nvGraphicFramePr>
          <p:cNvPr id="2" name="圖表 1">
            <a:extLst>
              <a:ext uri="{FF2B5EF4-FFF2-40B4-BE49-F238E27FC236}">
                <a16:creationId xmlns:a16="http://schemas.microsoft.com/office/drawing/2014/main" id="{1AD79CF5-B686-A15D-6011-CD4910AB6E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9830966"/>
              </p:ext>
            </p:extLst>
          </p:nvPr>
        </p:nvGraphicFramePr>
        <p:xfrm>
          <a:off x="923359" y="2078057"/>
          <a:ext cx="5562155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7B67B66E-40AB-3439-ED8B-5C1503BB27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202611"/>
              </p:ext>
            </p:extLst>
          </p:nvPr>
        </p:nvGraphicFramePr>
        <p:xfrm>
          <a:off x="6124157" y="2078057"/>
          <a:ext cx="4572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46711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99196-73E5-33FC-7C27-E1919FC67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369E8EC-0725-BC75-CFAE-9C09FD324FDA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9DAC3D5-5DB9-B4A2-6ADE-A0EA23D88D40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A96B5609-B97E-E540-5F24-EFA9677C8617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3043F0D-62A8-9719-DE33-83A1D616E98B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C084B1F9-4664-FEE5-96D9-7CBC6A002D81}"/>
              </a:ext>
            </a:extLst>
          </p:cNvPr>
          <p:cNvSpPr txBox="1"/>
          <p:nvPr/>
        </p:nvSpPr>
        <p:spPr>
          <a:xfrm>
            <a:off x="3328765" y="2535660"/>
            <a:ext cx="5490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4000" dirty="0"/>
              <a:t>07</a:t>
            </a:r>
          </a:p>
          <a:p>
            <a:r>
              <a:rPr lang="zh-TW" altLang="en-US" sz="4000" dirty="0"/>
              <a:t>結論</a:t>
            </a:r>
            <a:endParaRPr lang="en-US" altLang="zh-CN" sz="4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DAAE083-55C9-ECFC-9352-2394AF20F7CE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4C3B532-95D0-DA11-07D2-7C4F2D371A8A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FDB90D4-236F-2541-D39D-F289C4CCCFBD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43649F2E-5C66-B4B1-88AD-8570ECB42073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EDE92008-8DB5-A81E-4084-52A7FF067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32D37BC4-A6A6-BFAF-749F-100C28E4F2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4226F607-FD1D-5A07-21DD-E51A4559E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32C85406-FFA9-1037-25FA-A8B61BBAC895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5F1734D9-6378-FCF4-236E-CBC95DDE8998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72AE1591-BAA9-8EAC-B665-D50782F2D94E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BA228885-5966-D5EC-FA14-6D5C1A67E6B0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4AE505AE-4C27-D117-7A89-2A7FF2B77145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D2B187FE-3FEF-5C90-343A-2B4C9216FAAB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A58CBC7C-08AD-E10E-230C-799EE770603C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8B0278A2-B3A9-4127-7681-F4B634CD5CF1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D8A13B48-40EB-1F3B-5FAC-34D31E10A329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ABD21556-B7F4-C95F-C653-690C14CFB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F260A8F1-0550-2812-9F5C-923E3519A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65B17CE5-8677-6DFC-0FAF-B01652C28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37DACF74-6404-A60C-CDDA-17097C9EA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6B31F661-5649-A8E5-FC5B-D14C90F2F14B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9801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CF6D6-BD95-C035-26B3-C86C55A16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DCA057A-5C9E-8DF4-D303-BAA06F98E157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7" name="í$ľïde">
            <a:extLst>
              <a:ext uri="{FF2B5EF4-FFF2-40B4-BE49-F238E27FC236}">
                <a16:creationId xmlns:a16="http://schemas.microsoft.com/office/drawing/2014/main" id="{7FD7DED2-23CB-377F-1AB7-406B0FEA7A96}"/>
              </a:ext>
            </a:extLst>
          </p:cNvPr>
          <p:cNvSpPr/>
          <p:nvPr/>
        </p:nvSpPr>
        <p:spPr>
          <a:xfrm>
            <a:off x="673099" y="1314306"/>
            <a:ext cx="10943168" cy="5016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grpSp>
        <p:nvGrpSpPr>
          <p:cNvPr id="21" name="组合 23">
            <a:extLst>
              <a:ext uri="{FF2B5EF4-FFF2-40B4-BE49-F238E27FC236}">
                <a16:creationId xmlns:a16="http://schemas.microsoft.com/office/drawing/2014/main" id="{6B1347C7-00FC-FD0B-8DAE-D00322A7BD68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7692D3E5-81A9-EB9B-8EAC-D3FA8CE9C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280E651E-940E-641B-4CDE-89B04A865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B8376898-61C6-DD62-850B-59FEAC796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E2ED4961-1323-E323-38B7-013A9A780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7" name="文本框 28">
            <a:extLst>
              <a:ext uri="{FF2B5EF4-FFF2-40B4-BE49-F238E27FC236}">
                <a16:creationId xmlns:a16="http://schemas.microsoft.com/office/drawing/2014/main" id="{F94140E1-B148-8CC9-DDA3-B90C3E860CD9}"/>
              </a:ext>
            </a:extLst>
          </p:cNvPr>
          <p:cNvSpPr txBox="1"/>
          <p:nvPr/>
        </p:nvSpPr>
        <p:spPr>
          <a:xfrm>
            <a:off x="5087687" y="562506"/>
            <a:ext cx="2016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>
                <a:solidFill>
                  <a:srgbClr val="262626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pPr lvl="1"/>
            <a:r>
              <a:rPr lang="zh-TW" altLang="en-US" sz="3200" dirty="0">
                <a:solidFill>
                  <a:srgbClr val="26262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結論</a:t>
            </a:r>
            <a:endParaRPr lang="zh-TW" altLang="zh-TW" sz="3200" dirty="0">
              <a:solidFill>
                <a:srgbClr val="262626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DFBBA8D-3185-212A-B766-4F5198B7AC63}"/>
              </a:ext>
            </a:extLst>
          </p:cNvPr>
          <p:cNvSpPr/>
          <p:nvPr/>
        </p:nvSpPr>
        <p:spPr>
          <a:xfrm>
            <a:off x="923273" y="1815284"/>
            <a:ext cx="7324947" cy="340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 地圖互動式介面，可快速查詢各站周邊餐廳與深夜營業資訊</a:t>
            </a: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endParaRPr lang="zh-TW" altLang="en-US" sz="20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 夜貓子專區整合末五班車時刻，協助規劃夜間行程</a:t>
            </a: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endParaRPr lang="zh-TW" altLang="en-US" sz="20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 會員登入可打卡、留言、參與任務，促進社群互動</a:t>
            </a: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endParaRPr lang="zh-TW" altLang="en-US" sz="20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 推播提醒捷運到站時間，強化即時便利性</a:t>
            </a: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endParaRPr lang="zh-TW" altLang="en-US" sz="20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 支援繁體中文，並採</a:t>
            </a:r>
            <a:r>
              <a:rPr lang="en-US" altLang="zh-TW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RWD</a:t>
            </a: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響應式設計，手機操作友善</a:t>
            </a:r>
            <a:endParaRPr lang="zh-TW" altLang="en-US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794F6C6-693A-0C49-5F94-AF7322997176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簡孝宇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07AF3C7-C8BF-3530-E9D0-43B28736F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626" y="1557775"/>
            <a:ext cx="2086286" cy="415696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786C63E-6843-4048-9929-6EAC92F70574}"/>
              </a:ext>
            </a:extLst>
          </p:cNvPr>
          <p:cNvSpPr/>
          <p:nvPr/>
        </p:nvSpPr>
        <p:spPr>
          <a:xfrm>
            <a:off x="98156" y="2365475"/>
            <a:ext cx="11995688" cy="1915112"/>
          </a:xfrm>
          <a:prstGeom prst="rect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959DD0-FF2D-4D1B-9E44-BC3EAB724329}"/>
              </a:ext>
            </a:extLst>
          </p:cNvPr>
          <p:cNvSpPr txBox="1"/>
          <p:nvPr/>
        </p:nvSpPr>
        <p:spPr>
          <a:xfrm>
            <a:off x="98155" y="2866816"/>
            <a:ext cx="119956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台北的美食，就從捷運站開始了！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DE6DCD3-8DEB-8F89-F000-18F09A385735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1" name="组合 15">
              <a:extLst>
                <a:ext uri="{FF2B5EF4-FFF2-40B4-BE49-F238E27FC236}">
                  <a16:creationId xmlns:a16="http://schemas.microsoft.com/office/drawing/2014/main" id="{46EF0B0F-0611-7253-F419-CE4BF0126AAB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254A1F57-A2FA-0AB2-0EEA-E67082ED5D4D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9" name="椭圆 17">
                <a:extLst>
                  <a:ext uri="{FF2B5EF4-FFF2-40B4-BE49-F238E27FC236}">
                    <a16:creationId xmlns:a16="http://schemas.microsoft.com/office/drawing/2014/main" id="{3112134F-8B4C-08DC-2020-E246655410D0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0" name="椭圆 18">
                <a:extLst>
                  <a:ext uri="{FF2B5EF4-FFF2-40B4-BE49-F238E27FC236}">
                    <a16:creationId xmlns:a16="http://schemas.microsoft.com/office/drawing/2014/main" id="{825D4855-4803-240A-2BD6-9EAC1261895F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2" name="文本框 19">
              <a:extLst>
                <a:ext uri="{FF2B5EF4-FFF2-40B4-BE49-F238E27FC236}">
                  <a16:creationId xmlns:a16="http://schemas.microsoft.com/office/drawing/2014/main" id="{9222A2E2-29AE-75DE-64A3-96C0E665B02A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27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250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5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4C3AF-62E2-DC12-183D-53C9D4B1A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F05CBFA-FBAE-EAB1-08F7-D97E37CFEE31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23600CDA-4DCC-3BE9-7888-8341D2E876BF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87268E6C-CA7C-0088-7392-3B7D0538627A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BEA7AB9-C00E-85DB-0DC6-2F0751DA58FC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547167D-D506-37E2-F735-804AFADACD46}"/>
              </a:ext>
            </a:extLst>
          </p:cNvPr>
          <p:cNvSpPr txBox="1"/>
          <p:nvPr/>
        </p:nvSpPr>
        <p:spPr>
          <a:xfrm>
            <a:off x="4623363" y="2847976"/>
            <a:ext cx="2908693" cy="90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謝謝指導</a:t>
            </a:r>
            <a:endParaRPr lang="en-US" altLang="zh-TW" sz="4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591A124-B4FD-3C4E-6B54-BCBE2EA9A211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997083F-940D-EC97-B50E-34BC1557AB92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DFAB52B6-80A6-4246-07CC-BDC4223AA54C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83FEC7E-1633-7844-06AC-347AF75B7D88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F4ACBC3-6D68-5FD6-0B91-D516D4723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5192B80F-2F2B-6072-4BC3-459C13CC8A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6414CADE-E42E-E9D0-C03C-4DC50FFDB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CBD5FB5-BBB3-CFCE-98BB-2623FDDB118C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BAFF6031-0FD0-372F-3869-0582186B521F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BD5611FB-F85C-FF91-10F2-941F9FF427D6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7144F4EA-3298-BDA4-A01E-36F8FAFF5360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defRPr>
              </a:lvl1pPr>
            </a:lstStyle>
            <a:p>
              <a:r>
                <a:rPr lang="zh-TW" altLang="zh-TW" dirty="0"/>
                <a:t>資 訊 管 理 系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4BD89C21-4D0F-4299-3CAC-8FBD3795E774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00BE49DE-B147-EBDC-5F2D-179579110135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D9335933-E0A3-6F1D-EA27-325214DCB445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B99D81FA-91A0-978A-7228-27D67EBA771C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8D394A5A-7752-AFFB-1451-51CA1452D85F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43" name="Freeform 31">
                <a:extLst>
                  <a:ext uri="{FF2B5EF4-FFF2-40B4-BE49-F238E27FC236}">
                    <a16:creationId xmlns:a16="http://schemas.microsoft.com/office/drawing/2014/main" id="{09237E96-DACE-1628-A685-CC8A8C9DD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44" name="Freeform 32">
                <a:extLst>
                  <a:ext uri="{FF2B5EF4-FFF2-40B4-BE49-F238E27FC236}">
                    <a16:creationId xmlns:a16="http://schemas.microsoft.com/office/drawing/2014/main" id="{5330D1EF-9C98-6612-D28E-A407CCCA4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45" name="Freeform 33">
                <a:extLst>
                  <a:ext uri="{FF2B5EF4-FFF2-40B4-BE49-F238E27FC236}">
                    <a16:creationId xmlns:a16="http://schemas.microsoft.com/office/drawing/2014/main" id="{4A8A793D-95B3-BF9D-CA75-6F4436F0E4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46" name="Freeform 34">
                <a:extLst>
                  <a:ext uri="{FF2B5EF4-FFF2-40B4-BE49-F238E27FC236}">
                    <a16:creationId xmlns:a16="http://schemas.microsoft.com/office/drawing/2014/main" id="{C406A4B9-E0B2-733E-B510-24B35123B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26" name="文本框 48">
              <a:extLst>
                <a:ext uri="{FF2B5EF4-FFF2-40B4-BE49-F238E27FC236}">
                  <a16:creationId xmlns:a16="http://schemas.microsoft.com/office/drawing/2014/main" id="{E248D871-A9E5-6534-E1CA-4E8EEF630806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8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8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8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8" name="TextBox 4">
            <a:extLst>
              <a:ext uri="{FF2B5EF4-FFF2-40B4-BE49-F238E27FC236}">
                <a16:creationId xmlns:a16="http://schemas.microsoft.com/office/drawing/2014/main" id="{9CA56391-ABD7-7B3F-1B04-018800949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8636" y="4667546"/>
            <a:ext cx="5356225" cy="263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Adobe 仿宋 Std R" panose="02020400000000000000" pitchFamily="18" charset="-122"/>
                <a:ea typeface="Adobe 仿宋 Std R" panose="02020400000000000000" pitchFamily="18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TW" altLang="en-US" dirty="0"/>
              <a:t>組別</a:t>
            </a:r>
            <a:r>
              <a:rPr lang="en-US" altLang="zh-TW" dirty="0"/>
              <a:t>:114407</a:t>
            </a:r>
          </a:p>
          <a:p>
            <a:pPr algn="l">
              <a:lnSpc>
                <a:spcPct val="150000"/>
              </a:lnSpc>
            </a:pPr>
            <a:r>
              <a:rPr lang="zh-TW" altLang="zh-TW" dirty="0"/>
              <a:t>指導老師：葉明貴系主任</a:t>
            </a:r>
          </a:p>
          <a:p>
            <a:pPr algn="l" hangingPunct="0">
              <a:lnSpc>
                <a:spcPct val="150000"/>
              </a:lnSpc>
            </a:pPr>
            <a:r>
              <a:rPr lang="zh-TW" altLang="zh-TW" dirty="0"/>
              <a:t>組長：</a:t>
            </a:r>
            <a:r>
              <a:rPr lang="en-US" altLang="zh-TW" dirty="0"/>
              <a:t>11146061 </a:t>
            </a:r>
            <a:r>
              <a:rPr lang="zh-TW" altLang="zh-TW" dirty="0"/>
              <a:t>郭宥妍</a:t>
            </a:r>
          </a:p>
          <a:p>
            <a:pPr algn="l" hangingPunct="0">
              <a:lnSpc>
                <a:spcPct val="150000"/>
              </a:lnSpc>
            </a:pPr>
            <a:r>
              <a:rPr lang="zh-TW" altLang="zh-TW" dirty="0"/>
              <a:t>組員：</a:t>
            </a:r>
            <a:r>
              <a:rPr lang="en-US" altLang="zh-TW" dirty="0"/>
              <a:t>11146066 </a:t>
            </a:r>
            <a:r>
              <a:rPr lang="zh-TW" altLang="zh-TW" dirty="0"/>
              <a:t>簡孝宇</a:t>
            </a:r>
            <a:r>
              <a:rPr lang="zh-TW" altLang="en-US" dirty="0"/>
              <a:t>、</a:t>
            </a:r>
            <a:r>
              <a:rPr lang="en-US" altLang="zh-TW" dirty="0"/>
              <a:t>11146073 </a:t>
            </a:r>
            <a:r>
              <a:rPr lang="zh-TW" altLang="zh-TW" dirty="0"/>
              <a:t>張楷偉</a:t>
            </a:r>
            <a:br>
              <a:rPr lang="en-US" altLang="zh-TW" dirty="0"/>
            </a:br>
            <a:r>
              <a:rPr lang="en-US" altLang="zh-TW" dirty="0"/>
              <a:t>          11146083 </a:t>
            </a:r>
            <a:r>
              <a:rPr lang="zh-TW" altLang="zh-TW" dirty="0"/>
              <a:t>林勝威</a:t>
            </a:r>
          </a:p>
          <a:p>
            <a:pPr algn="l">
              <a:lnSpc>
                <a:spcPct val="150000"/>
              </a:lnSpc>
            </a:pPr>
            <a:endParaRPr lang="en-US" altLang="zh-TW" dirty="0"/>
          </a:p>
          <a:p>
            <a:pPr algn="l">
              <a:lnSpc>
                <a:spcPct val="15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30461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BF486-AA75-6015-2CF8-70399DD47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04E76D91-BF96-9B7F-1533-9BE281915A0D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C0B6251E-D43A-40E2-0A65-EF741E080691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89E3065-6759-3508-641A-7162C850FD69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805E44D-0D2A-8B87-B0BF-F4AA53E7274D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A1F7DC2-79A9-EDBD-564F-04D9973BB21C}"/>
              </a:ext>
            </a:extLst>
          </p:cNvPr>
          <p:cNvSpPr txBox="1"/>
          <p:nvPr/>
        </p:nvSpPr>
        <p:spPr>
          <a:xfrm>
            <a:off x="3328765" y="2843436"/>
            <a:ext cx="54905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6000" dirty="0"/>
              <a:t>Q&amp;A</a:t>
            </a:r>
            <a:endParaRPr lang="en-US" altLang="zh-CN" sz="6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647E965-005D-CE34-E2BF-3C6AE18516CC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DF68008-E948-3E1C-DFC8-2F7BC2CD6703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CF58DCEA-6DE7-4D46-98FB-26E978A3E7EE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C6F26F04-10F0-D99A-E7C9-43C29E7E47C6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29B9668E-25AA-B91F-AEA9-70166D5A6D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3ECFF1EC-AE4E-7AC2-80C6-1464813DA6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06F69F42-FFE4-F924-4573-91B5CED87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D71B1906-9A08-E864-F16D-D0D47EF97667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BDED2E91-E959-F3F6-C9CA-3FD25EFA0873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7F90168D-0939-00E4-453A-6610990DDFE1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FF349606-5696-9E02-7C54-754085DF99CB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0BB04AF8-91C2-B1D2-4B32-154681F683C5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DB204C10-BE8F-B091-E916-5553A8554840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C1AA5F58-1A6A-F930-2DA0-6AAFAE9B964A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DCB9C1E2-1C70-5BB9-7EBC-F84B22604D2A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E64F80E3-CECE-FB5A-5C26-8DE328D52B5B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1CF36410-4E22-5156-0B6D-9CA1E7915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E0FC4EE5-703C-7D6F-5244-2F5F74590F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8EBB5FB8-6D6F-9036-37AD-884A94AEF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8BAE195A-6868-226F-8D5B-4120C79FC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561DB75C-55D0-2B5C-69C7-E93006ED7152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1481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306415" y="342145"/>
            <a:ext cx="5328010" cy="1002390"/>
            <a:chOff x="4257796" y="584262"/>
            <a:chExt cx="3632495" cy="683403"/>
          </a:xfrm>
        </p:grpSpPr>
        <p:sp>
          <p:nvSpPr>
            <p:cNvPr id="2" name="Freeform 5"/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" name="Freeform 27"/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4" name="Freeform 27"/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文本框 7"/>
          <p:cNvSpPr txBox="1"/>
          <p:nvPr/>
        </p:nvSpPr>
        <p:spPr>
          <a:xfrm>
            <a:off x="4942225" y="680649"/>
            <a:ext cx="2056390" cy="41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CONTENTS</a:t>
            </a: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2102390" y="2076070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974402" y="1478305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01 · 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簡介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2102390" y="2809935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74402" y="2212170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02 · 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研究目的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2102390" y="3543800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974402" y="2946035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03 · 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系統規格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2102390" y="4277665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974402" y="3679900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04 · 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專案時程與組織分工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cxnSp>
        <p:nvCxnSpPr>
          <p:cNvPr id="19" name="直接连接符 28"/>
          <p:cNvCxnSpPr/>
          <p:nvPr/>
        </p:nvCxnSpPr>
        <p:spPr>
          <a:xfrm flipH="1">
            <a:off x="2102390" y="5745395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29"/>
          <p:cNvSpPr txBox="1"/>
          <p:nvPr/>
        </p:nvSpPr>
        <p:spPr>
          <a:xfrm>
            <a:off x="2974402" y="5147630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</a:t>
            </a:r>
            <a:r>
              <a:rPr lang="en-US" altLang="zh-TW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6</a:t>
            </a:r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·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系統展示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cxnSp>
        <p:nvCxnSpPr>
          <p:cNvPr id="12" name="直接连接符 28">
            <a:extLst>
              <a:ext uri="{FF2B5EF4-FFF2-40B4-BE49-F238E27FC236}">
                <a16:creationId xmlns:a16="http://schemas.microsoft.com/office/drawing/2014/main" id="{FA1E0B52-5278-0C3F-232C-97E68C74D7A2}"/>
              </a:ext>
            </a:extLst>
          </p:cNvPr>
          <p:cNvCxnSpPr/>
          <p:nvPr/>
        </p:nvCxnSpPr>
        <p:spPr>
          <a:xfrm flipH="1">
            <a:off x="2102390" y="6479257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29">
            <a:extLst>
              <a:ext uri="{FF2B5EF4-FFF2-40B4-BE49-F238E27FC236}">
                <a16:creationId xmlns:a16="http://schemas.microsoft.com/office/drawing/2014/main" id="{2619B875-7B1D-E9A5-CE74-328791F91F00}"/>
              </a:ext>
            </a:extLst>
          </p:cNvPr>
          <p:cNvSpPr txBox="1"/>
          <p:nvPr/>
        </p:nvSpPr>
        <p:spPr>
          <a:xfrm>
            <a:off x="2974402" y="5881495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</a:t>
            </a:r>
            <a:r>
              <a:rPr lang="en-US" altLang="zh-TW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7</a:t>
            </a:r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· 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問題回覆、結論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cxnSp>
        <p:nvCxnSpPr>
          <p:cNvPr id="36" name="直接连接符 28">
            <a:extLst>
              <a:ext uri="{FF2B5EF4-FFF2-40B4-BE49-F238E27FC236}">
                <a16:creationId xmlns:a16="http://schemas.microsoft.com/office/drawing/2014/main" id="{A8DA333D-EF95-5678-852E-7B6AF82E0649}"/>
              </a:ext>
            </a:extLst>
          </p:cNvPr>
          <p:cNvCxnSpPr/>
          <p:nvPr/>
        </p:nvCxnSpPr>
        <p:spPr>
          <a:xfrm flipH="1">
            <a:off x="2109327" y="5011530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29">
            <a:extLst>
              <a:ext uri="{FF2B5EF4-FFF2-40B4-BE49-F238E27FC236}">
                <a16:creationId xmlns:a16="http://schemas.microsoft.com/office/drawing/2014/main" id="{E805B104-90D6-2F05-6336-49F2EED03DC6}"/>
              </a:ext>
            </a:extLst>
          </p:cNvPr>
          <p:cNvSpPr txBox="1"/>
          <p:nvPr/>
        </p:nvSpPr>
        <p:spPr>
          <a:xfrm>
            <a:off x="2981339" y="4413765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05 · 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系統架構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AC5202B-030E-9BC7-1C6C-0F7FE344C4F7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3" name="组合 15">
              <a:extLst>
                <a:ext uri="{FF2B5EF4-FFF2-40B4-BE49-F238E27FC236}">
                  <a16:creationId xmlns:a16="http://schemas.microsoft.com/office/drawing/2014/main" id="{24672A4E-3B05-87FC-EB7E-D55DE9EF9CC0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92A31BE0-9F0E-85FF-77E3-9DCA03FB27B9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6" name="椭圆 17">
                <a:extLst>
                  <a:ext uri="{FF2B5EF4-FFF2-40B4-BE49-F238E27FC236}">
                    <a16:creationId xmlns:a16="http://schemas.microsoft.com/office/drawing/2014/main" id="{9D7856F7-243C-B34E-0EBE-807D18EE9866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7" name="椭圆 18">
                <a:extLst>
                  <a:ext uri="{FF2B5EF4-FFF2-40B4-BE49-F238E27FC236}">
                    <a16:creationId xmlns:a16="http://schemas.microsoft.com/office/drawing/2014/main" id="{02B683EB-0875-9751-A1DF-0F19BF4123E9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4" name="文本框 19">
              <a:extLst>
                <a:ext uri="{FF2B5EF4-FFF2-40B4-BE49-F238E27FC236}">
                  <a16:creationId xmlns:a16="http://schemas.microsoft.com/office/drawing/2014/main" id="{1D5F40A8-333B-266F-DF0C-EA50936A089A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0</a:t>
              </a:r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3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1202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408F6-1A1D-D940-A651-573FEF3AE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640C4839-16C2-5AED-28E1-7C792EAE1245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CD4C38DF-F4BD-9316-7BAD-9E653EFA8130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49FEFC8-6017-DF9A-4689-063C20E05A61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8FCF4E0-6CD3-BD15-C545-B7FDD6C28562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D17096B-AF17-0DE2-0BC6-C54296F5B6FC}"/>
              </a:ext>
            </a:extLst>
          </p:cNvPr>
          <p:cNvSpPr txBox="1"/>
          <p:nvPr/>
        </p:nvSpPr>
        <p:spPr>
          <a:xfrm>
            <a:off x="3328765" y="2510755"/>
            <a:ext cx="5490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rPr>
              <a:t>01 </a:t>
            </a:r>
          </a:p>
          <a:p>
            <a:pPr algn="ctr"/>
            <a:r>
              <a:rPr lang="zh-TW" altLang="en-US" sz="4800" b="1" dirty="0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  <a:cs typeface="Adobe Devanagari" panose="02040503050201020203" pitchFamily="18" charset="0"/>
              </a:rPr>
              <a:t>簡介</a:t>
            </a:r>
            <a:endParaRPr lang="en-US" altLang="zh-CN" sz="2400" b="1" dirty="0">
              <a:solidFill>
                <a:schemeClr val="bg1"/>
              </a:solidFill>
              <a:latin typeface="Adobe Devanagari" panose="02040503050201020203" pitchFamily="18" charset="0"/>
              <a:ea typeface="张海山锐线体简" panose="02000000000000000000" pitchFamily="2" charset="-122"/>
              <a:cs typeface="Adobe Devanagari" panose="02040503050201020203" pitchFamily="18" charset="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2D5DB9F-694C-818C-FD4F-1B32EA2A8A68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01FF3B4-BA7E-F972-3CCF-65BB13EFF814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17527FAD-CD7B-8E98-B003-1D4E9DDACA2A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A951EADB-2D82-DFDE-0292-76D1CC3F6545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F909AFB2-B53F-6A4C-E785-D1B8D79DD0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8733CDAC-C4B6-A5F1-5047-AECF98E376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E00C0EA7-7B8A-3385-0528-06A02AC82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DAC03FAD-2713-BD7F-91DB-D753062DF4BF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B0FE2A2A-4B7C-78EF-278E-3DD7064B09B6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D207211E-96EF-C365-E640-64E9B533EF2D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450E044E-46E8-13C3-FFBF-789E7C6663D6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9FF1CA01-9317-E131-173E-25EC49BE9605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C5519F33-8A63-D337-16F2-C5CD19127087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C576A976-6E25-5C52-D3E0-354600E578E4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7DB348B6-9441-874C-C70C-DE5B640191DA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56A49E8D-E96D-6E87-0591-273086868B8F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9D127B59-A83A-FFD8-87E9-DE0104562F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46E13160-09FC-4707-009B-92FFC5C546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00409397-D28A-36D9-0473-3A35A1149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A17F7905-7E3A-FF12-AC01-10A153305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FEDBBC35-A9DE-0885-4A80-1DA95D24C1D5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538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279BC-9735-E841-8C71-BF8335870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9AD0085-3EAF-ADDD-DE4A-89AC8A6FFB94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7" name="í$ľïde">
            <a:extLst>
              <a:ext uri="{FF2B5EF4-FFF2-40B4-BE49-F238E27FC236}">
                <a16:creationId xmlns:a16="http://schemas.microsoft.com/office/drawing/2014/main" id="{EE8A168D-1715-31B3-28A4-CB5C77F21E51}"/>
              </a:ext>
            </a:extLst>
          </p:cNvPr>
          <p:cNvSpPr/>
          <p:nvPr/>
        </p:nvSpPr>
        <p:spPr>
          <a:xfrm>
            <a:off x="673099" y="1314306"/>
            <a:ext cx="10943168" cy="5016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grpSp>
        <p:nvGrpSpPr>
          <p:cNvPr id="21" name="组合 23">
            <a:extLst>
              <a:ext uri="{FF2B5EF4-FFF2-40B4-BE49-F238E27FC236}">
                <a16:creationId xmlns:a16="http://schemas.microsoft.com/office/drawing/2014/main" id="{6B4F5C85-9B69-BEF8-1594-22ABBBD73754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3569D68B-788F-6C75-E6C3-C669942FA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94B92E59-CE5F-CA6F-9E60-53397E989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F72166A3-147B-C63D-DDA6-FB04EF8CC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9553BCB7-7105-0641-F455-25CEC45AE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7" name="文本框 28">
            <a:extLst>
              <a:ext uri="{FF2B5EF4-FFF2-40B4-BE49-F238E27FC236}">
                <a16:creationId xmlns:a16="http://schemas.microsoft.com/office/drawing/2014/main" id="{98207FD6-3FA3-2600-FE98-177C528E773E}"/>
              </a:ext>
            </a:extLst>
          </p:cNvPr>
          <p:cNvSpPr txBox="1"/>
          <p:nvPr/>
        </p:nvSpPr>
        <p:spPr>
          <a:xfrm>
            <a:off x="4784039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3200" dirty="0">
                <a:solidFill>
                  <a:srgbClr val="262626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動機與目標</a:t>
            </a:r>
            <a:endParaRPr lang="zh-CN" altLang="en-US" sz="3200" dirty="0">
              <a:solidFill>
                <a:srgbClr val="262626"/>
              </a:solidFill>
              <a:effectLst/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6320E11-2213-33AB-5042-1DCBEB20E8EF}"/>
              </a:ext>
            </a:extLst>
          </p:cNvPr>
          <p:cNvSpPr/>
          <p:nvPr/>
        </p:nvSpPr>
        <p:spPr>
          <a:xfrm>
            <a:off x="1144985" y="1832345"/>
            <a:ext cx="9999395" cy="1391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動機</a:t>
            </a:r>
          </a:p>
          <a:p>
            <a:pPr>
              <a:lnSpc>
                <a:spcPts val="2600"/>
              </a:lnSpc>
            </a:pP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隨著手機與網路普及，民眾在交通與美食上的資訊需求快速增加。但目前仍缺乏以「捷運站」為核心整合交通、美食與社群的互動平台。</a:t>
            </a:r>
            <a:b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</a:br>
            <a:endParaRPr lang="en-US" altLang="zh-TW" sz="20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19" name="群組 13">
            <a:extLst>
              <a:ext uri="{FF2B5EF4-FFF2-40B4-BE49-F238E27FC236}">
                <a16:creationId xmlns:a16="http://schemas.microsoft.com/office/drawing/2014/main" id="{5F5BB932-8E14-6CB1-E5DF-74C2E21206BD}"/>
              </a:ext>
            </a:extLst>
          </p:cNvPr>
          <p:cNvGrpSpPr>
            <a:grpSpLocks/>
          </p:cNvGrpSpPr>
          <p:nvPr/>
        </p:nvGrpSpPr>
        <p:grpSpPr bwMode="auto">
          <a:xfrm>
            <a:off x="4008664" y="3937070"/>
            <a:ext cx="7429259" cy="1541062"/>
            <a:chOff x="4241104" y="6897597"/>
            <a:chExt cx="13201186" cy="2738292"/>
          </a:xfrm>
        </p:grpSpPr>
        <p:grpSp>
          <p:nvGrpSpPr>
            <p:cNvPr id="20" name="群組 36">
              <a:extLst>
                <a:ext uri="{FF2B5EF4-FFF2-40B4-BE49-F238E27FC236}">
                  <a16:creationId xmlns:a16="http://schemas.microsoft.com/office/drawing/2014/main" id="{0275AC77-C2C8-302C-A268-0E78310FBC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1104" y="6897597"/>
              <a:ext cx="13018196" cy="2738292"/>
              <a:chOff x="4861129" y="7702506"/>
              <a:chExt cx="13018196" cy="1840567"/>
            </a:xfrm>
          </p:grpSpPr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672AD597-452D-1D9C-9135-25B4E9F152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61129" y="7893006"/>
                <a:ext cx="13018196" cy="1650067"/>
                <a:chOff x="0" y="0"/>
                <a:chExt cx="3020367" cy="382834"/>
              </a:xfrm>
            </p:grpSpPr>
            <p:sp>
              <p:nvSpPr>
                <p:cNvPr id="35" name="Freeform 20">
                  <a:extLst>
                    <a:ext uri="{FF2B5EF4-FFF2-40B4-BE49-F238E27FC236}">
                      <a16:creationId xmlns:a16="http://schemas.microsoft.com/office/drawing/2014/main" id="{5ADCF46A-75A1-FAAA-03C9-D57C841D12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3020367" cy="382834"/>
                </a:xfrm>
                <a:custGeom>
                  <a:avLst/>
                  <a:gdLst>
                    <a:gd name="T0" fmla="*/ 0 w 3020367"/>
                    <a:gd name="T1" fmla="*/ 0 h 382834"/>
                    <a:gd name="T2" fmla="*/ 2817167 w 3020367"/>
                    <a:gd name="T3" fmla="*/ 0 h 382834"/>
                    <a:gd name="T4" fmla="*/ 3020367 w 3020367"/>
                    <a:gd name="T5" fmla="*/ 191417 h 382834"/>
                    <a:gd name="T6" fmla="*/ 2817167 w 3020367"/>
                    <a:gd name="T7" fmla="*/ 382834 h 382834"/>
                    <a:gd name="T8" fmla="*/ 0 w 3020367"/>
                    <a:gd name="T9" fmla="*/ 382834 h 382834"/>
                    <a:gd name="T10" fmla="*/ 203200 w 3020367"/>
                    <a:gd name="T11" fmla="*/ 191417 h 382834"/>
                    <a:gd name="T12" fmla="*/ 0 w 3020367"/>
                    <a:gd name="T13" fmla="*/ 0 h 382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20367" h="382834">
                      <a:moveTo>
                        <a:pt x="0" y="0"/>
                      </a:moveTo>
                      <a:lnTo>
                        <a:pt x="2817167" y="0"/>
                      </a:lnTo>
                      <a:lnTo>
                        <a:pt x="3020367" y="191417"/>
                      </a:lnTo>
                      <a:lnTo>
                        <a:pt x="2817167" y="382834"/>
                      </a:lnTo>
                      <a:lnTo>
                        <a:pt x="0" y="382834"/>
                      </a:lnTo>
                      <a:lnTo>
                        <a:pt x="203200" y="1914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pattFill prst="wdDnDiag">
                  <a:fgClr>
                    <a:srgbClr val="BDA6A6"/>
                  </a:fgClr>
                  <a:bgClr>
                    <a:schemeClr val="bg1"/>
                  </a:bgClr>
                </a:patt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endParaRPr lang="zh-TW" altLang="zh-TW"/>
                </a:p>
              </p:txBody>
            </p:sp>
            <p:sp>
              <p:nvSpPr>
                <p:cNvPr id="36" name="TextBox 21">
                  <a:extLst>
                    <a:ext uri="{FF2B5EF4-FFF2-40B4-BE49-F238E27FC236}">
                      <a16:creationId xmlns:a16="http://schemas.microsoft.com/office/drawing/2014/main" id="{60B43517-E49E-5149-3B56-BB95979FC31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7800" y="-57150"/>
                  <a:ext cx="558800" cy="463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7667" tIns="57667" rIns="57667" bIns="57667" anchor="ctr"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ts val="3813"/>
                    </a:lnSpc>
                  </a:pPr>
                  <a:endParaRPr lang="zh-TW" altLang="zh-TW"/>
                </a:p>
              </p:txBody>
            </p:sp>
          </p:grpSp>
          <p:grpSp>
            <p:nvGrpSpPr>
              <p:cNvPr id="31" name="Group 22">
                <a:extLst>
                  <a:ext uri="{FF2B5EF4-FFF2-40B4-BE49-F238E27FC236}">
                    <a16:creationId xmlns:a16="http://schemas.microsoft.com/office/drawing/2014/main" id="{16720B79-A77C-2139-A3F2-D4A017689E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61129" y="7702506"/>
                <a:ext cx="13018196" cy="1650067"/>
                <a:chOff x="0" y="0"/>
                <a:chExt cx="3020367" cy="382834"/>
              </a:xfrm>
            </p:grpSpPr>
            <p:sp>
              <p:nvSpPr>
                <p:cNvPr id="33" name="Freeform 23">
                  <a:extLst>
                    <a:ext uri="{FF2B5EF4-FFF2-40B4-BE49-F238E27FC236}">
                      <a16:creationId xmlns:a16="http://schemas.microsoft.com/office/drawing/2014/main" id="{26A84D7A-E211-73C2-C5F9-9A5FB0C83F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3020367" cy="382834"/>
                </a:xfrm>
                <a:custGeom>
                  <a:avLst/>
                  <a:gdLst>
                    <a:gd name="T0" fmla="*/ 0 w 3020367"/>
                    <a:gd name="T1" fmla="*/ 0 h 382834"/>
                    <a:gd name="T2" fmla="*/ 2817167 w 3020367"/>
                    <a:gd name="T3" fmla="*/ 0 h 382834"/>
                    <a:gd name="T4" fmla="*/ 3020367 w 3020367"/>
                    <a:gd name="T5" fmla="*/ 191417 h 382834"/>
                    <a:gd name="T6" fmla="*/ 2817167 w 3020367"/>
                    <a:gd name="T7" fmla="*/ 382834 h 382834"/>
                    <a:gd name="T8" fmla="*/ 0 w 3020367"/>
                    <a:gd name="T9" fmla="*/ 382834 h 382834"/>
                    <a:gd name="T10" fmla="*/ 203200 w 3020367"/>
                    <a:gd name="T11" fmla="*/ 191417 h 382834"/>
                    <a:gd name="T12" fmla="*/ 0 w 3020367"/>
                    <a:gd name="T13" fmla="*/ 0 h 382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20367" h="382834">
                      <a:moveTo>
                        <a:pt x="0" y="0"/>
                      </a:moveTo>
                      <a:lnTo>
                        <a:pt x="2817167" y="0"/>
                      </a:lnTo>
                      <a:lnTo>
                        <a:pt x="3020367" y="191417"/>
                      </a:lnTo>
                      <a:lnTo>
                        <a:pt x="2817167" y="382834"/>
                      </a:lnTo>
                      <a:lnTo>
                        <a:pt x="0" y="382834"/>
                      </a:lnTo>
                      <a:lnTo>
                        <a:pt x="203200" y="1914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endParaRPr lang="zh-TW" altLang="zh-TW"/>
                </a:p>
              </p:txBody>
            </p:sp>
            <p:sp>
              <p:nvSpPr>
                <p:cNvPr id="34" name="TextBox 24">
                  <a:extLst>
                    <a:ext uri="{FF2B5EF4-FFF2-40B4-BE49-F238E27FC236}">
                      <a16:creationId xmlns:a16="http://schemas.microsoft.com/office/drawing/2014/main" id="{554F1F2B-B8B8-A68B-D164-938C3D5A6D5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7800" y="-57150"/>
                  <a:ext cx="558800" cy="463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7667" tIns="57667" rIns="57667" bIns="57667" anchor="ctr"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ts val="3813"/>
                    </a:lnSpc>
                  </a:pPr>
                  <a:endParaRPr lang="zh-TW" altLang="zh-TW"/>
                </a:p>
              </p:txBody>
            </p:sp>
          </p:grpSp>
          <p:sp>
            <p:nvSpPr>
              <p:cNvPr id="32" name="TextBox 25">
                <a:extLst>
                  <a:ext uri="{FF2B5EF4-FFF2-40B4-BE49-F238E27FC236}">
                    <a16:creationId xmlns:a16="http://schemas.microsoft.com/office/drawing/2014/main" id="{5A87D364-C868-BE32-8B41-06AB1A63C7EE}"/>
                  </a:ext>
                </a:extLst>
              </p:cNvPr>
              <p:cNvSpPr txBox="1"/>
              <p:nvPr/>
            </p:nvSpPr>
            <p:spPr>
              <a:xfrm>
                <a:off x="5978189" y="7811539"/>
                <a:ext cx="10030795" cy="143054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  <a:lvl2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2pPr>
                <a:lvl3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3pPr>
                <a:lvl4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4pPr>
                <a:lvl5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TW" altLang="en-US" dirty="0">
                    <a:solidFill>
                      <a:srgbClr val="555555"/>
                    </a:solidFill>
                    <a:latin typeface="Noto Sans TC" panose="020B0800000000000000" pitchFamily="34" charset="-120"/>
                    <a:ea typeface="Noto Sans TC" panose="020B0800000000000000" pitchFamily="34" charset="-120"/>
                  </a:rPr>
                  <a:t>打造一個以台北捷運為主軸的美食平台，整合交通動線、周邊餐飲資訊與使用者互動功能，提供直覺、即時、友善的查詢體驗。</a:t>
                </a:r>
                <a:endParaRPr lang="en-US" altLang="zh-TW" dirty="0">
                  <a:solidFill>
                    <a:srgbClr val="FF5757"/>
                  </a:solidFill>
                  <a:latin typeface="王漢宗特黑體" charset="-120"/>
                  <a:ea typeface="王漢宗特黑體" charset="-120"/>
                </a:endParaRPr>
              </a:p>
            </p:txBody>
          </p:sp>
        </p:grpSp>
        <p:pic>
          <p:nvPicPr>
            <p:cNvPr id="28" name="Picture 31">
              <a:extLst>
                <a:ext uri="{FF2B5EF4-FFF2-40B4-BE49-F238E27FC236}">
                  <a16:creationId xmlns:a16="http://schemas.microsoft.com/office/drawing/2014/main" id="{62969445-3C9F-9642-E95C-769B042F3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63800" y="7029894"/>
              <a:ext cx="2278490" cy="762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FA0082C-B2A3-B29F-6CF4-337B371F7B83}"/>
              </a:ext>
            </a:extLst>
          </p:cNvPr>
          <p:cNvSpPr txBox="1"/>
          <p:nvPr/>
        </p:nvSpPr>
        <p:spPr>
          <a:xfrm>
            <a:off x="9752569" y="3486402"/>
            <a:ext cx="12141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目標</a:t>
            </a:r>
            <a:endParaRPr lang="zh-CN" altLang="en-US" sz="24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  <a:p>
            <a:endParaRPr lang="zh-TW" altLang="en-US" sz="3200" dirty="0"/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91F4F841-6113-E078-9D4A-58835D8BE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164" y="3001621"/>
            <a:ext cx="2526174" cy="2567586"/>
          </a:xfrm>
          <a:prstGeom prst="rect">
            <a:avLst/>
          </a:prstGeom>
        </p:spPr>
      </p:pic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7FFFCAB4-B940-6E34-A50F-6B5A50D64A70}"/>
              </a:ext>
            </a:extLst>
          </p:cNvPr>
          <p:cNvCxnSpPr/>
          <p:nvPr/>
        </p:nvCxnSpPr>
        <p:spPr>
          <a:xfrm>
            <a:off x="4849353" y="3616778"/>
            <a:ext cx="4139525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7C5DFCB-01F5-F900-A98C-9AD7BD863C14}"/>
              </a:ext>
            </a:extLst>
          </p:cNvPr>
          <p:cNvSpPr txBox="1"/>
          <p:nvPr/>
        </p:nvSpPr>
        <p:spPr>
          <a:xfrm>
            <a:off x="4784039" y="3161279"/>
            <a:ext cx="4204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rgbClr val="FF0000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Calibri" panose="020F0502020204030204" pitchFamily="34" charset="0"/>
              </a:rPr>
              <a:t>讓每一站，都有值得停下的理由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233907F-529D-F188-96E3-AFF398B693D7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張楷偉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71230E7-9218-6E85-971B-43FCCB496465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5" name="组合 15">
              <a:extLst>
                <a:ext uri="{FF2B5EF4-FFF2-40B4-BE49-F238E27FC236}">
                  <a16:creationId xmlns:a16="http://schemas.microsoft.com/office/drawing/2014/main" id="{9E3F262A-7348-9A9B-6D7F-10ECE4F351E7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8" name="椭圆 16">
                <a:extLst>
                  <a:ext uri="{FF2B5EF4-FFF2-40B4-BE49-F238E27FC236}">
                    <a16:creationId xmlns:a16="http://schemas.microsoft.com/office/drawing/2014/main" id="{9D26D433-688C-6450-B3E3-857C35DD6C59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9" name="椭圆 17">
                <a:extLst>
                  <a:ext uri="{FF2B5EF4-FFF2-40B4-BE49-F238E27FC236}">
                    <a16:creationId xmlns:a16="http://schemas.microsoft.com/office/drawing/2014/main" id="{6A90A7B7-062C-C16A-CC79-5585038D5E55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0" name="椭圆 18">
                <a:extLst>
                  <a:ext uri="{FF2B5EF4-FFF2-40B4-BE49-F238E27FC236}">
                    <a16:creationId xmlns:a16="http://schemas.microsoft.com/office/drawing/2014/main" id="{9CEDA7A9-FD96-40E7-C7AD-34A3EC26E1F8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6" name="文本框 19">
              <a:extLst>
                <a:ext uri="{FF2B5EF4-FFF2-40B4-BE49-F238E27FC236}">
                  <a16:creationId xmlns:a16="http://schemas.microsoft.com/office/drawing/2014/main" id="{0919C485-F9DD-BCAF-C3FB-0282F21E6D6A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0</a:t>
              </a:r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5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06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7" grpId="0"/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5493F-423A-7F00-7CD1-016203FD8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70EA175-4580-3148-1CD4-8A91A5DD102D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64C870E-2B53-1085-17A8-500EBE6D7410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0FBAD8D-6E11-27E2-93CB-5032CD65BE69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956189F-70D3-BA0B-4888-A5359BD7C0D6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E4A3D70C-3F5F-A13C-2C14-B18B15D86B79}"/>
              </a:ext>
            </a:extLst>
          </p:cNvPr>
          <p:cNvSpPr txBox="1"/>
          <p:nvPr/>
        </p:nvSpPr>
        <p:spPr>
          <a:xfrm>
            <a:off x="3367563" y="2662424"/>
            <a:ext cx="5490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4000" dirty="0"/>
              <a:t>02 </a:t>
            </a:r>
          </a:p>
          <a:p>
            <a:r>
              <a:rPr lang="zh-TW" altLang="en-US" sz="4000" dirty="0"/>
              <a:t>研究目的</a:t>
            </a:r>
            <a:endParaRPr lang="en-US" altLang="zh-CN" sz="4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9025CE5-B1DB-9EBE-7DD4-A7EE32B888A3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17201EA-503C-D72E-B92B-AC58339364CF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4FFE021-081D-86A4-5ABB-9C042486BC09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6AB63B4E-B63A-FBAD-7E9A-947EB4B663D0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C17A1D7B-7077-86A4-8098-E1F8A55AC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CA949307-EA29-6064-3551-94087ED367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60AFF141-985E-BBF8-D176-4CCABEF72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A7B96198-61CC-901B-EB7B-4B29957BC8E0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557D7853-EC02-A765-005A-502D368C6DAB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CD3416AC-1E12-8100-B1A8-0885A6DC4A55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D0527B0E-8E96-2AA2-182C-8B672357B066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DA71C5AA-B467-E489-CB1F-321DC20B1373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F737C300-4289-89D6-94E2-830EEE3E27B0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96EC14D0-91E8-188E-7B80-756600EA18B8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CFEE95AE-1A42-AAB9-5E10-512D9CB181E5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0329BEB6-DB8A-4406-9C2F-49707AEFDCC8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35895AB1-E958-28EA-9FB6-95B749CD8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DDCFAB10-C787-2359-D011-4E36537B7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A5D033C9-815D-22A4-C80D-C4766D978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9E0FD08D-5D98-2154-A34E-228C4C51E7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5E6F0447-DF66-E8BB-1483-961A9DB6763A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3120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DE1E0-ECC0-433F-A32E-48785A153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í$ľïde">
            <a:extLst>
              <a:ext uri="{FF2B5EF4-FFF2-40B4-BE49-F238E27FC236}">
                <a16:creationId xmlns:a16="http://schemas.microsoft.com/office/drawing/2014/main" id="{F5A4460B-95CA-F759-352C-900882A3FC7F}"/>
              </a:ext>
            </a:extLst>
          </p:cNvPr>
          <p:cNvSpPr/>
          <p:nvPr/>
        </p:nvSpPr>
        <p:spPr>
          <a:xfrm>
            <a:off x="673099" y="1314306"/>
            <a:ext cx="10943168" cy="5016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E13D8E4-645D-4947-ABC0-7A1595A0E2C5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0" name="组合 20">
            <a:extLst>
              <a:ext uri="{FF2B5EF4-FFF2-40B4-BE49-F238E27FC236}">
                <a16:creationId xmlns:a16="http://schemas.microsoft.com/office/drawing/2014/main" id="{7C24318E-7FFA-C78F-96CC-E22BEB7D2B79}"/>
              </a:ext>
            </a:extLst>
          </p:cNvPr>
          <p:cNvGrpSpPr/>
          <p:nvPr/>
        </p:nvGrpSpPr>
        <p:grpSpPr>
          <a:xfrm>
            <a:off x="4899894" y="1126944"/>
            <a:ext cx="7193950" cy="116206"/>
            <a:chOff x="5108253" y="1177442"/>
            <a:chExt cx="1975492" cy="49074"/>
          </a:xfrm>
        </p:grpSpPr>
        <p:cxnSp>
          <p:nvCxnSpPr>
            <p:cNvPr id="31" name="直接连接符 21">
              <a:extLst>
                <a:ext uri="{FF2B5EF4-FFF2-40B4-BE49-F238E27FC236}">
                  <a16:creationId xmlns:a16="http://schemas.microsoft.com/office/drawing/2014/main" id="{658AAE32-356C-57EE-C25A-2B2831E6D6C6}"/>
                </a:ext>
              </a:extLst>
            </p:cNvPr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22">
              <a:extLst>
                <a:ext uri="{FF2B5EF4-FFF2-40B4-BE49-F238E27FC236}">
                  <a16:creationId xmlns:a16="http://schemas.microsoft.com/office/drawing/2014/main" id="{EE173BE2-C867-6595-481B-D1B9C5EA61F2}"/>
                </a:ext>
              </a:extLst>
            </p:cNvPr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3506B611-9ACF-0C19-0825-B7002C5C2998}"/>
              </a:ext>
            </a:extLst>
          </p:cNvPr>
          <p:cNvGrpSpPr/>
          <p:nvPr/>
        </p:nvGrpSpPr>
        <p:grpSpPr>
          <a:xfrm>
            <a:off x="1364071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F23E82EA-A4CC-9D1C-CECF-25D5678D9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4A5E7915-AE67-424A-3B99-60675E31E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FB1688BF-73BD-1C7F-E2DD-3A7F418B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BCA602D7-071F-76B1-E7DC-DAA686F52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BCE45E58-27D2-5481-A2D3-90B2E0769D70}"/>
              </a:ext>
            </a:extLst>
          </p:cNvPr>
          <p:cNvSpPr txBox="1"/>
          <p:nvPr/>
        </p:nvSpPr>
        <p:spPr>
          <a:xfrm>
            <a:off x="1060423" y="502507"/>
            <a:ext cx="2680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zh-TW" sz="2400" dirty="0">
                <a:effectLst/>
              </a:rPr>
              <a:t>潛在使用者區</a:t>
            </a:r>
            <a:endParaRPr lang="en-US" altLang="zh-TW" sz="2400" dirty="0">
              <a:effectLst/>
            </a:endParaRPr>
          </a:p>
          <a:p>
            <a:r>
              <a:rPr lang="zh-TW" altLang="zh-TW" sz="2400" dirty="0">
                <a:effectLst/>
              </a:rPr>
              <a:t>分為三大族群</a:t>
            </a:r>
            <a:endParaRPr lang="zh-TW" altLang="en-US" sz="2400" dirty="0">
              <a:effectLst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E60DDDD-C917-51F3-D9BB-91423F8BF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100752"/>
              </p:ext>
            </p:extLst>
          </p:nvPr>
        </p:nvGraphicFramePr>
        <p:xfrm>
          <a:off x="1060423" y="1848758"/>
          <a:ext cx="7817446" cy="3323005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960616">
                  <a:extLst>
                    <a:ext uri="{9D8B030D-6E8A-4147-A177-3AD203B41FA5}">
                      <a16:colId xmlns:a16="http://schemas.microsoft.com/office/drawing/2014/main" val="3200663974"/>
                    </a:ext>
                  </a:extLst>
                </a:gridCol>
                <a:gridCol w="5856830">
                  <a:extLst>
                    <a:ext uri="{9D8B030D-6E8A-4147-A177-3AD203B41FA5}">
                      <a16:colId xmlns:a16="http://schemas.microsoft.com/office/drawing/2014/main" val="1075854503"/>
                    </a:ext>
                  </a:extLst>
                </a:gridCol>
              </a:tblGrid>
              <a:tr h="49199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區隔族群</a:t>
                      </a:r>
                    </a:p>
                  </a:txBody>
                  <a:tcPr marL="7492" marR="7492" marT="7492" marB="749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特徵說明</a:t>
                      </a:r>
                    </a:p>
                  </a:txBody>
                  <a:tcPr marL="7492" marR="7492" marT="7492" marB="7492" anchor="ctr"/>
                </a:tc>
                <a:extLst>
                  <a:ext uri="{0D108BD9-81ED-4DB2-BD59-A6C34878D82A}">
                    <a16:rowId xmlns:a16="http://schemas.microsoft.com/office/drawing/2014/main" val="1321369764"/>
                  </a:ext>
                </a:extLst>
              </a:tr>
              <a:tr h="9436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通勤族群</a:t>
                      </a:r>
                    </a:p>
                  </a:txBody>
                  <a:tcPr marL="7492" marR="7492" marT="7492" marB="749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以捷運作為每日上下班交通工具，對「午餐、晚餐」推薦有高度需求。使用時間集中於早上與傍晚。</a:t>
                      </a:r>
                    </a:p>
                  </a:txBody>
                  <a:tcPr marL="7492" marR="7492" marT="7492" marB="7492" anchor="ctr"/>
                </a:tc>
                <a:extLst>
                  <a:ext uri="{0D108BD9-81ED-4DB2-BD59-A6C34878D82A}">
                    <a16:rowId xmlns:a16="http://schemas.microsoft.com/office/drawing/2014/main" val="409423820"/>
                  </a:ext>
                </a:extLst>
              </a:tr>
              <a:tr h="9436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夜間活動族</a:t>
                      </a:r>
                    </a:p>
                  </a:txBody>
                  <a:tcPr marL="7492" marR="7492" marT="7492" marB="749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活動時間為夜間，常有深夜餐飲需求（如學生、夜班族、夜生活族群）。關心餐廳營業時間與回家交通。</a:t>
                      </a:r>
                    </a:p>
                  </a:txBody>
                  <a:tcPr marL="7492" marR="7492" marT="7492" marB="7492" anchor="ctr"/>
                </a:tc>
                <a:extLst>
                  <a:ext uri="{0D108BD9-81ED-4DB2-BD59-A6C34878D82A}">
                    <a16:rowId xmlns:a16="http://schemas.microsoft.com/office/drawing/2014/main" val="942604326"/>
                  </a:ext>
                </a:extLst>
              </a:tr>
              <a:tr h="9436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國內自由行旅客</a:t>
                      </a:r>
                    </a:p>
                  </a:txBody>
                  <a:tcPr marL="7492" marR="7492" marT="7492" marB="749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在台北捷運沿線移動，對地點不熟，習慣使用手機查詢。常有語言障礙，關心推薦、地圖、評論。</a:t>
                      </a:r>
                    </a:p>
                  </a:txBody>
                  <a:tcPr marL="7492" marR="7492" marT="7492" marB="7492" anchor="ctr"/>
                </a:tc>
                <a:extLst>
                  <a:ext uri="{0D108BD9-81ED-4DB2-BD59-A6C34878D82A}">
                    <a16:rowId xmlns:a16="http://schemas.microsoft.com/office/drawing/2014/main" val="2970690909"/>
                  </a:ext>
                </a:extLst>
              </a:tr>
            </a:tbl>
          </a:graphicData>
        </a:graphic>
      </p:graphicFrame>
      <p:grpSp>
        <p:nvGrpSpPr>
          <p:cNvPr id="7" name="群組 31">
            <a:extLst>
              <a:ext uri="{FF2B5EF4-FFF2-40B4-BE49-F238E27FC236}">
                <a16:creationId xmlns:a16="http://schemas.microsoft.com/office/drawing/2014/main" id="{5A57D2B2-9963-F0A4-2DBF-C0FD2D86BD8E}"/>
              </a:ext>
            </a:extLst>
          </p:cNvPr>
          <p:cNvGrpSpPr>
            <a:grpSpLocks/>
          </p:cNvGrpSpPr>
          <p:nvPr/>
        </p:nvGrpSpPr>
        <p:grpSpPr bwMode="auto">
          <a:xfrm>
            <a:off x="7769541" y="2953490"/>
            <a:ext cx="3281396" cy="2632202"/>
            <a:chOff x="12192000" y="3704658"/>
            <a:chExt cx="5881562" cy="4718332"/>
          </a:xfrm>
        </p:grpSpPr>
        <p:grpSp>
          <p:nvGrpSpPr>
            <p:cNvPr id="8" name="群組 11">
              <a:extLst>
                <a:ext uri="{FF2B5EF4-FFF2-40B4-BE49-F238E27FC236}">
                  <a16:creationId xmlns:a16="http://schemas.microsoft.com/office/drawing/2014/main" id="{C2B94091-A9CD-91BD-9AB8-CC10436F7A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92000" y="3704658"/>
              <a:ext cx="5881562" cy="4718332"/>
              <a:chOff x="12139330" y="6251322"/>
              <a:chExt cx="5881562" cy="4718332"/>
            </a:xfrm>
          </p:grpSpPr>
          <p:grpSp>
            <p:nvGrpSpPr>
              <p:cNvPr id="10" name="Group 20">
                <a:extLst>
                  <a:ext uri="{FF2B5EF4-FFF2-40B4-BE49-F238E27FC236}">
                    <a16:creationId xmlns:a16="http://schemas.microsoft.com/office/drawing/2014/main" id="{4EB43FF7-6EFA-2C78-E248-561A7CAEEE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139330" y="6251322"/>
                <a:ext cx="5881562" cy="4718332"/>
                <a:chOff x="0" y="-142875"/>
                <a:chExt cx="1191283" cy="955675"/>
              </a:xfrm>
            </p:grpSpPr>
            <p:sp>
              <p:nvSpPr>
                <p:cNvPr id="12" name="Freeform 21">
                  <a:extLst>
                    <a:ext uri="{FF2B5EF4-FFF2-40B4-BE49-F238E27FC236}">
                      <a16:creationId xmlns:a16="http://schemas.microsoft.com/office/drawing/2014/main" id="{BE89019E-BFD2-90A9-BC89-132AA580D1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91283" cy="400712"/>
                </a:xfrm>
                <a:custGeom>
                  <a:avLst/>
                  <a:gdLst>
                    <a:gd name="T0" fmla="*/ 67131 w 1191283"/>
                    <a:gd name="T1" fmla="*/ 0 h 400712"/>
                    <a:gd name="T2" fmla="*/ 1124151 w 1191283"/>
                    <a:gd name="T3" fmla="*/ 0 h 400712"/>
                    <a:gd name="T4" fmla="*/ 1191283 w 1191283"/>
                    <a:gd name="T5" fmla="*/ 67131 h 400712"/>
                    <a:gd name="T6" fmla="*/ 1191283 w 1191283"/>
                    <a:gd name="T7" fmla="*/ 333581 h 400712"/>
                    <a:gd name="T8" fmla="*/ 1124151 w 1191283"/>
                    <a:gd name="T9" fmla="*/ 400712 h 400712"/>
                    <a:gd name="T10" fmla="*/ 67131 w 1191283"/>
                    <a:gd name="T11" fmla="*/ 400712 h 400712"/>
                    <a:gd name="T12" fmla="*/ 0 w 1191283"/>
                    <a:gd name="T13" fmla="*/ 333581 h 400712"/>
                    <a:gd name="T14" fmla="*/ 0 w 1191283"/>
                    <a:gd name="T15" fmla="*/ 67131 h 400712"/>
                    <a:gd name="T16" fmla="*/ 67131 w 1191283"/>
                    <a:gd name="T17" fmla="*/ 0 h 400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1283" h="400712">
                      <a:moveTo>
                        <a:pt x="67131" y="0"/>
                      </a:moveTo>
                      <a:lnTo>
                        <a:pt x="1124151" y="0"/>
                      </a:lnTo>
                      <a:cubicBezTo>
                        <a:pt x="1161227" y="0"/>
                        <a:pt x="1191283" y="30056"/>
                        <a:pt x="1191283" y="67131"/>
                      </a:cubicBezTo>
                      <a:lnTo>
                        <a:pt x="1191283" y="333581"/>
                      </a:lnTo>
                      <a:cubicBezTo>
                        <a:pt x="1191283" y="370657"/>
                        <a:pt x="1161227" y="400712"/>
                        <a:pt x="1124151" y="400712"/>
                      </a:cubicBezTo>
                      <a:lnTo>
                        <a:pt x="67131" y="400712"/>
                      </a:lnTo>
                      <a:cubicBezTo>
                        <a:pt x="30056" y="400712"/>
                        <a:pt x="0" y="370657"/>
                        <a:pt x="0" y="333581"/>
                      </a:cubicBezTo>
                      <a:lnTo>
                        <a:pt x="0" y="67131"/>
                      </a:lnTo>
                      <a:cubicBezTo>
                        <a:pt x="0" y="30056"/>
                        <a:pt x="30056" y="0"/>
                        <a:pt x="67131" y="0"/>
                      </a:cubicBezTo>
                      <a:close/>
                    </a:path>
                  </a:pathLst>
                </a:custGeom>
                <a:solidFill>
                  <a:srgbClr val="DFD3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endParaRPr lang="zh-TW" altLang="zh-TW"/>
                </a:p>
              </p:txBody>
            </p:sp>
            <p:sp>
              <p:nvSpPr>
                <p:cNvPr id="14" name="TextBox 22">
                  <a:extLst>
                    <a:ext uri="{FF2B5EF4-FFF2-40B4-BE49-F238E27FC236}">
                      <a16:creationId xmlns:a16="http://schemas.microsoft.com/office/drawing/2014/main" id="{76C91E9E-0181-D36E-DF4F-BC936EC23AE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0" y="-142875"/>
                  <a:ext cx="812800" cy="9556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0800" tIns="50800" rIns="50800" bIns="50800" anchor="ctr"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ts val="5175"/>
                    </a:lnSpc>
                  </a:pPr>
                  <a:endParaRPr lang="zh-TW" altLang="zh-TW"/>
                </a:p>
              </p:txBody>
            </p:sp>
          </p:grpSp>
          <p:sp>
            <p:nvSpPr>
              <p:cNvPr id="11" name="TextBox 30">
                <a:extLst>
                  <a:ext uri="{FF2B5EF4-FFF2-40B4-BE49-F238E27FC236}">
                    <a16:creationId xmlns:a16="http://schemas.microsoft.com/office/drawing/2014/main" id="{2D9A6958-E7CA-536B-5DC0-D7038E5114FE}"/>
                  </a:ext>
                </a:extLst>
              </p:cNvPr>
              <p:cNvSpPr txBox="1"/>
              <p:nvPr/>
            </p:nvSpPr>
            <p:spPr>
              <a:xfrm>
                <a:off x="12570122" y="7149084"/>
                <a:ext cx="4932255" cy="142879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  <a:lvl2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2pPr>
                <a:lvl3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3pPr>
                <a:lvl4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4pPr>
                <a:lvl5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TW" altLang="en-US" sz="1000" dirty="0"/>
                  <a:t>📌 </a:t>
                </a:r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捷運通勤族與夜間活動者對餐廳營業時間、回家交通、查詢具高度需求，習慣透過手機即時查詢附近推薦資訊。</a:t>
                </a:r>
                <a:endParaRPr lang="en-US" altLang="zh-TW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p:pic>
          <p:nvPicPr>
            <p:cNvPr id="9" name="Picture 25">
              <a:extLst>
                <a:ext uri="{FF2B5EF4-FFF2-40B4-BE49-F238E27FC236}">
                  <a16:creationId xmlns:a16="http://schemas.microsoft.com/office/drawing/2014/main" id="{D9A7FD38-2B6F-2FE9-9C83-472B20CE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300000" flipH="1" flipV="1">
              <a:off x="13649944" y="3855780"/>
              <a:ext cx="1825505" cy="499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5C189C66-672B-82A7-3D0A-973A53970D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66"/>
          <a:stretch/>
        </p:blipFill>
        <p:spPr>
          <a:xfrm>
            <a:off x="9612617" y="4519401"/>
            <a:ext cx="1474743" cy="176137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B26A03FF-C7D7-FF55-B206-0130A5F9E89A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簡孝宇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B1E08622-822B-DE0D-E3DE-818EDBCE9EA9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8" name="组合 15">
              <a:extLst>
                <a:ext uri="{FF2B5EF4-FFF2-40B4-BE49-F238E27FC236}">
                  <a16:creationId xmlns:a16="http://schemas.microsoft.com/office/drawing/2014/main" id="{47A77E20-F965-34C7-4779-108404EEB567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20" name="椭圆 16">
                <a:extLst>
                  <a:ext uri="{FF2B5EF4-FFF2-40B4-BE49-F238E27FC236}">
                    <a16:creationId xmlns:a16="http://schemas.microsoft.com/office/drawing/2014/main" id="{3F0DB858-9BCD-9FB1-109C-EBC02213172B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1" name="椭圆 17">
                <a:extLst>
                  <a:ext uri="{FF2B5EF4-FFF2-40B4-BE49-F238E27FC236}">
                    <a16:creationId xmlns:a16="http://schemas.microsoft.com/office/drawing/2014/main" id="{297CF2C1-E97C-16E6-273B-6CEF3F849EDE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2" name="椭圆 18">
                <a:extLst>
                  <a:ext uri="{FF2B5EF4-FFF2-40B4-BE49-F238E27FC236}">
                    <a16:creationId xmlns:a16="http://schemas.microsoft.com/office/drawing/2014/main" id="{92E37032-45AE-2D34-3A21-480905313E13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9" name="文本框 19">
              <a:extLst>
                <a:ext uri="{FF2B5EF4-FFF2-40B4-BE49-F238E27FC236}">
                  <a16:creationId xmlns:a16="http://schemas.microsoft.com/office/drawing/2014/main" id="{74133028-6B87-FE9E-57A8-6454EC0479BF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07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A0959D23-46A6-1DDE-F854-9311D40B9150}"/>
              </a:ext>
            </a:extLst>
          </p:cNvPr>
          <p:cNvSpPr/>
          <p:nvPr/>
        </p:nvSpPr>
        <p:spPr>
          <a:xfrm>
            <a:off x="9972285" y="66894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bg2">
                    <a:lumMod val="7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產品定位</a:t>
            </a:r>
            <a:endParaRPr lang="en-US" altLang="zh-CN" sz="1800" b="1" dirty="0">
              <a:solidFill>
                <a:schemeClr val="bg2">
                  <a:lumMod val="7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CFE5802-CB1B-E262-3865-2C0E1A746535}"/>
              </a:ext>
            </a:extLst>
          </p:cNvPr>
          <p:cNvSpPr/>
          <p:nvPr/>
        </p:nvSpPr>
        <p:spPr>
          <a:xfrm>
            <a:off x="6096000" y="67022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淺在族群</a:t>
            </a:r>
            <a:endParaRPr lang="en-US" altLang="zh-CN" sz="20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771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CE207-14FB-4A97-9D52-A791E79B4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A0587C42-F488-C8E1-F4EE-95517C3CE1FC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0" name="组合 20">
            <a:extLst>
              <a:ext uri="{FF2B5EF4-FFF2-40B4-BE49-F238E27FC236}">
                <a16:creationId xmlns:a16="http://schemas.microsoft.com/office/drawing/2014/main" id="{942AB58A-BE02-6FE0-A644-96054D227727}"/>
              </a:ext>
            </a:extLst>
          </p:cNvPr>
          <p:cNvGrpSpPr/>
          <p:nvPr/>
        </p:nvGrpSpPr>
        <p:grpSpPr>
          <a:xfrm>
            <a:off x="4899894" y="1126944"/>
            <a:ext cx="7193950" cy="116206"/>
            <a:chOff x="5108253" y="1177442"/>
            <a:chExt cx="1975492" cy="49074"/>
          </a:xfrm>
        </p:grpSpPr>
        <p:cxnSp>
          <p:nvCxnSpPr>
            <p:cNvPr id="31" name="直接连接符 21">
              <a:extLst>
                <a:ext uri="{FF2B5EF4-FFF2-40B4-BE49-F238E27FC236}">
                  <a16:creationId xmlns:a16="http://schemas.microsoft.com/office/drawing/2014/main" id="{91E837D1-DE58-14CB-0E51-A353D82B6E84}"/>
                </a:ext>
              </a:extLst>
            </p:cNvPr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22">
              <a:extLst>
                <a:ext uri="{FF2B5EF4-FFF2-40B4-BE49-F238E27FC236}">
                  <a16:creationId xmlns:a16="http://schemas.microsoft.com/office/drawing/2014/main" id="{4AE73E88-8045-57BD-2F5A-C2AA39ABCE53}"/>
                </a:ext>
              </a:extLst>
            </p:cNvPr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AEE929B5-31C9-A77F-DA9B-CEEB2DB9932D}"/>
              </a:ext>
            </a:extLst>
          </p:cNvPr>
          <p:cNvGrpSpPr/>
          <p:nvPr/>
        </p:nvGrpSpPr>
        <p:grpSpPr>
          <a:xfrm>
            <a:off x="1364071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71FD4F1F-39C2-0193-1503-F4E424A75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022733FE-0C4E-2CE6-D035-37D147B88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BA933A7B-B27E-5782-12D0-DFB5D956B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A6796340-D0A3-98B5-79DB-76A695D80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43ECAD3A-6DAE-BBC5-B706-326843BDCC69}"/>
              </a:ext>
            </a:extLst>
          </p:cNvPr>
          <p:cNvSpPr txBox="1"/>
          <p:nvPr/>
        </p:nvSpPr>
        <p:spPr>
          <a:xfrm>
            <a:off x="1060423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zh-TW" dirty="0">
                <a:effectLst/>
              </a:rPr>
              <a:t>產品定位</a:t>
            </a:r>
            <a:endParaRPr lang="zh-TW" altLang="en-US" dirty="0">
              <a:effectLst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EA34024-ADB0-6A92-1EF4-05622C43D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608707"/>
              </p:ext>
            </p:extLst>
          </p:nvPr>
        </p:nvGraphicFramePr>
        <p:xfrm>
          <a:off x="1179258" y="1756207"/>
          <a:ext cx="10084717" cy="2659996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2525213">
                  <a:extLst>
                    <a:ext uri="{9D8B030D-6E8A-4147-A177-3AD203B41FA5}">
                      <a16:colId xmlns:a16="http://schemas.microsoft.com/office/drawing/2014/main" val="375062860"/>
                    </a:ext>
                  </a:extLst>
                </a:gridCol>
                <a:gridCol w="7559504">
                  <a:extLst>
                    <a:ext uri="{9D8B030D-6E8A-4147-A177-3AD203B41FA5}">
                      <a16:colId xmlns:a16="http://schemas.microsoft.com/office/drawing/2014/main" val="1499553711"/>
                    </a:ext>
                  </a:extLst>
                </a:gridCol>
              </a:tblGrid>
              <a:tr h="6649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定位主軸</a:t>
                      </a:r>
                      <a:endParaRPr lang="zh-TW" altLang="en-US" sz="20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sz="2000" b="1" kern="120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97468390"/>
                  </a:ext>
                </a:extLst>
              </a:tr>
              <a:tr h="6649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捷運站導向</a:t>
                      </a:r>
                      <a:endParaRPr lang="zh-TW" altLang="en-US" sz="20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使用者以車站為起點查找周邊美食，符合實際移動邏輯。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85859348"/>
                  </a:ext>
                </a:extLst>
              </a:tr>
              <a:tr h="6649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夜貓子專區</a:t>
                      </a:r>
                      <a:endParaRPr lang="zh-TW" altLang="en-US" sz="2000" b="1" kern="120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整合深夜營業餐廳與末班車資訊，貼近夜間需求。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24467511"/>
                  </a:ext>
                </a:extLst>
              </a:tr>
              <a:tr h="6649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社群互動</a:t>
                      </a:r>
                      <a:endParaRPr lang="zh-TW" altLang="en-US" sz="2000" b="1" kern="120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提供拍照打卡、評論任務，提升參與感與內容豐富度。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55458089"/>
                  </a:ext>
                </a:extLst>
              </a:tr>
            </a:tbl>
          </a:graphicData>
        </a:graphic>
      </p:graphicFrame>
      <p:grpSp>
        <p:nvGrpSpPr>
          <p:cNvPr id="14" name="群組 13">
            <a:extLst>
              <a:ext uri="{FF2B5EF4-FFF2-40B4-BE49-F238E27FC236}">
                <a16:creationId xmlns:a16="http://schemas.microsoft.com/office/drawing/2014/main" id="{0CAA987A-1908-FE2D-8DB0-0BEE4023881B}"/>
              </a:ext>
            </a:extLst>
          </p:cNvPr>
          <p:cNvGrpSpPr/>
          <p:nvPr/>
        </p:nvGrpSpPr>
        <p:grpSpPr>
          <a:xfrm>
            <a:off x="1216653" y="5148752"/>
            <a:ext cx="7106886" cy="1373532"/>
            <a:chOff x="1216653" y="5148752"/>
            <a:chExt cx="7106886" cy="1373532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8BDFBD37-5DC0-2ECE-9D0F-AFDC0A7A326E}"/>
                </a:ext>
              </a:extLst>
            </p:cNvPr>
            <p:cNvGrpSpPr/>
            <p:nvPr/>
          </p:nvGrpSpPr>
          <p:grpSpPr>
            <a:xfrm>
              <a:off x="1216653" y="5148752"/>
              <a:ext cx="7106886" cy="1373532"/>
              <a:chOff x="1216653" y="5148752"/>
              <a:chExt cx="7106886" cy="1373532"/>
            </a:xfrm>
          </p:grpSpPr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3B2839C-C860-DA69-7949-464901205885}"/>
                  </a:ext>
                </a:extLst>
              </p:cNvPr>
              <p:cNvSpPr txBox="1"/>
              <p:nvPr/>
            </p:nvSpPr>
            <p:spPr>
              <a:xfrm>
                <a:off x="2237014" y="5936419"/>
                <a:ext cx="33600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55600" algn="ctr"/>
                <a:r>
                  <a:rPr lang="zh-TW" altLang="zh-TW" sz="1800" kern="1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「深夜行動族群的最佳夥伴」</a:t>
                </a:r>
              </a:p>
            </p:txBody>
          </p:sp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CFD656FD-F414-46A3-0823-65DAFC705C00}"/>
                  </a:ext>
                </a:extLst>
              </p:cNvPr>
              <p:cNvGrpSpPr/>
              <p:nvPr/>
            </p:nvGrpSpPr>
            <p:grpSpPr>
              <a:xfrm>
                <a:off x="1216653" y="5148752"/>
                <a:ext cx="7106886" cy="1373532"/>
                <a:chOff x="584200" y="2109788"/>
                <a:chExt cx="13138150" cy="3432175"/>
              </a:xfrm>
            </p:grpSpPr>
            <p:sp>
              <p:nvSpPr>
                <p:cNvPr id="9" name="Freeform 23">
                  <a:extLst>
                    <a:ext uri="{FF2B5EF4-FFF2-40B4-BE49-F238E27FC236}">
                      <a16:creationId xmlns:a16="http://schemas.microsoft.com/office/drawing/2014/main" id="{B9A3E67F-0437-BFB9-469F-AE5D33608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8551" y="2109788"/>
                  <a:ext cx="12623799" cy="1266826"/>
                </a:xfrm>
                <a:custGeom>
                  <a:avLst/>
                  <a:gdLst>
                    <a:gd name="T0" fmla="*/ 56974 w 1403656"/>
                    <a:gd name="T1" fmla="*/ 0 h 193922"/>
                    <a:gd name="T2" fmla="*/ 1346681 w 1403656"/>
                    <a:gd name="T3" fmla="*/ 0 h 193922"/>
                    <a:gd name="T4" fmla="*/ 1386968 w 1403656"/>
                    <a:gd name="T5" fmla="*/ 16687 h 193922"/>
                    <a:gd name="T6" fmla="*/ 1403656 w 1403656"/>
                    <a:gd name="T7" fmla="*/ 56974 h 193922"/>
                    <a:gd name="T8" fmla="*/ 1403656 w 1403656"/>
                    <a:gd name="T9" fmla="*/ 136947 h 193922"/>
                    <a:gd name="T10" fmla="*/ 1386968 w 1403656"/>
                    <a:gd name="T11" fmla="*/ 177235 h 193922"/>
                    <a:gd name="T12" fmla="*/ 1346681 w 1403656"/>
                    <a:gd name="T13" fmla="*/ 193922 h 193922"/>
                    <a:gd name="T14" fmla="*/ 56974 w 1403656"/>
                    <a:gd name="T15" fmla="*/ 193922 h 193922"/>
                    <a:gd name="T16" fmla="*/ 16687 w 1403656"/>
                    <a:gd name="T17" fmla="*/ 177235 h 193922"/>
                    <a:gd name="T18" fmla="*/ 0 w 1403656"/>
                    <a:gd name="T19" fmla="*/ 136947 h 193922"/>
                    <a:gd name="T20" fmla="*/ 0 w 1403656"/>
                    <a:gd name="T21" fmla="*/ 56974 h 193922"/>
                    <a:gd name="T22" fmla="*/ 16687 w 1403656"/>
                    <a:gd name="T23" fmla="*/ 16687 h 193922"/>
                    <a:gd name="T24" fmla="*/ 56974 w 1403656"/>
                    <a:gd name="T25" fmla="*/ 0 h 1939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03656" h="193922">
                      <a:moveTo>
                        <a:pt x="56974" y="0"/>
                      </a:moveTo>
                      <a:lnTo>
                        <a:pt x="1346681" y="0"/>
                      </a:lnTo>
                      <a:cubicBezTo>
                        <a:pt x="1361792" y="0"/>
                        <a:pt x="1376283" y="6003"/>
                        <a:pt x="1386968" y="16687"/>
                      </a:cubicBezTo>
                      <a:cubicBezTo>
                        <a:pt x="1397653" y="27372"/>
                        <a:pt x="1403656" y="41864"/>
                        <a:pt x="1403656" y="56974"/>
                      </a:cubicBezTo>
                      <a:lnTo>
                        <a:pt x="1403656" y="136947"/>
                      </a:lnTo>
                      <a:cubicBezTo>
                        <a:pt x="1403656" y="152058"/>
                        <a:pt x="1397653" y="166550"/>
                        <a:pt x="1386968" y="177235"/>
                      </a:cubicBezTo>
                      <a:cubicBezTo>
                        <a:pt x="1376283" y="187919"/>
                        <a:pt x="1361792" y="193922"/>
                        <a:pt x="1346681" y="193922"/>
                      </a:cubicBezTo>
                      <a:lnTo>
                        <a:pt x="56974" y="193922"/>
                      </a:lnTo>
                      <a:cubicBezTo>
                        <a:pt x="41864" y="193922"/>
                        <a:pt x="27372" y="187919"/>
                        <a:pt x="16687" y="177235"/>
                      </a:cubicBezTo>
                      <a:cubicBezTo>
                        <a:pt x="6003" y="166550"/>
                        <a:pt x="0" y="152058"/>
                        <a:pt x="0" y="136947"/>
                      </a:cubicBezTo>
                      <a:lnTo>
                        <a:pt x="0" y="56974"/>
                      </a:lnTo>
                      <a:cubicBezTo>
                        <a:pt x="0" y="41864"/>
                        <a:pt x="6003" y="27372"/>
                        <a:pt x="16687" y="16687"/>
                      </a:cubicBezTo>
                      <a:cubicBezTo>
                        <a:pt x="27372" y="6003"/>
                        <a:pt x="41864" y="0"/>
                        <a:pt x="56974" y="0"/>
                      </a:cubicBezTo>
                      <a:close/>
                    </a:path>
                  </a:pathLst>
                </a:custGeom>
                <a:solidFill>
                  <a:srgbClr val="DFD3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endParaRPr lang="zh-TW" altLang="zh-TW" sz="500"/>
                </a:p>
              </p:txBody>
            </p:sp>
            <p:grpSp>
              <p:nvGrpSpPr>
                <p:cNvPr id="11" name="群組 18">
                  <a:extLst>
                    <a:ext uri="{FF2B5EF4-FFF2-40B4-BE49-F238E27FC236}">
                      <a16:creationId xmlns:a16="http://schemas.microsoft.com/office/drawing/2014/main" id="{2081DDFC-8442-5A71-F32D-2B0ED23C4C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84200" y="3648075"/>
                  <a:ext cx="8097838" cy="1893888"/>
                  <a:chOff x="584689" y="3647625"/>
                  <a:chExt cx="8097529" cy="1893537"/>
                </a:xfrm>
              </p:grpSpPr>
              <p:pic>
                <p:nvPicPr>
                  <p:cNvPr id="12" name="Picture 21">
                    <a:extLst>
                      <a:ext uri="{FF2B5EF4-FFF2-40B4-BE49-F238E27FC236}">
                        <a16:creationId xmlns:a16="http://schemas.microsoft.com/office/drawing/2014/main" id="{6BD44284-897A-B6D7-9765-5A3E0AE95DC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84689" y="3655362"/>
                    <a:ext cx="2074221" cy="15012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cap="flat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</p:pic>
              <p:sp>
                <p:nvSpPr>
                  <p:cNvPr id="16" name="矩形 15">
                    <a:extLst>
                      <a:ext uri="{FF2B5EF4-FFF2-40B4-BE49-F238E27FC236}">
                        <a16:creationId xmlns:a16="http://schemas.microsoft.com/office/drawing/2014/main" id="{B573B254-3B52-560B-939F-BA5F1BFE15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24593" y="3647625"/>
                    <a:ext cx="5557625" cy="1893537"/>
                  </a:xfrm>
                  <a:prstGeom prst="rect">
                    <a:avLst/>
                  </a:prstGeom>
                  <a:noFill/>
                  <a:ln w="57150" cap="flat" cmpd="sng" algn="ctr">
                    <a:solidFill>
                      <a:srgbClr val="FDD8D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ctr"/>
                  <a:lstStyle/>
                  <a:p>
                    <a:pPr algn="ctr" fontAlgn="auto"/>
                    <a:endParaRPr lang="zh-TW" altLang="en-US" sz="500"/>
                  </a:p>
                </p:txBody>
              </p:sp>
            </p:grpSp>
          </p:grpSp>
        </p:grp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9E83AE5-7E12-C155-68BD-D0C4DAF8820D}"/>
                </a:ext>
              </a:extLst>
            </p:cNvPr>
            <p:cNvSpPr txBox="1"/>
            <p:nvPr/>
          </p:nvSpPr>
          <p:spPr>
            <a:xfrm>
              <a:off x="2029834" y="5217573"/>
              <a:ext cx="60946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全台第一個以捷運站為導向的美食地圖</a:t>
              </a:r>
              <a:endParaRPr lang="zh-TW" altLang="en-US" dirty="0"/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431910D3-735F-3315-3686-C872C93E2C14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簡孝宇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A2B453E4-7EAB-82BA-182C-43F5B4E3AA67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20" name="组合 15">
              <a:extLst>
                <a:ext uri="{FF2B5EF4-FFF2-40B4-BE49-F238E27FC236}">
                  <a16:creationId xmlns:a16="http://schemas.microsoft.com/office/drawing/2014/main" id="{A9A6D549-55F0-62A4-A438-7E980F7DAE9A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22" name="椭圆 16">
                <a:extLst>
                  <a:ext uri="{FF2B5EF4-FFF2-40B4-BE49-F238E27FC236}">
                    <a16:creationId xmlns:a16="http://schemas.microsoft.com/office/drawing/2014/main" id="{A6F48595-347E-F472-5461-9ECB2B11D70C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3" name="椭圆 17">
                <a:extLst>
                  <a:ext uri="{FF2B5EF4-FFF2-40B4-BE49-F238E27FC236}">
                    <a16:creationId xmlns:a16="http://schemas.microsoft.com/office/drawing/2014/main" id="{6696B57C-BE07-635B-BD01-CB488878FD57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4" name="椭圆 18">
                <a:extLst>
                  <a:ext uri="{FF2B5EF4-FFF2-40B4-BE49-F238E27FC236}">
                    <a16:creationId xmlns:a16="http://schemas.microsoft.com/office/drawing/2014/main" id="{B5BD26A8-5B75-934A-F15C-0197C688BFD2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21" name="文本框 19">
              <a:extLst>
                <a:ext uri="{FF2B5EF4-FFF2-40B4-BE49-F238E27FC236}">
                  <a16:creationId xmlns:a16="http://schemas.microsoft.com/office/drawing/2014/main" id="{3C6FA647-3242-0CCC-B296-E7279F03416F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08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46B5F1E8-F399-8B9A-9A59-114E43521C8F}"/>
              </a:ext>
            </a:extLst>
          </p:cNvPr>
          <p:cNvSpPr/>
          <p:nvPr/>
        </p:nvSpPr>
        <p:spPr>
          <a:xfrm>
            <a:off x="9506990" y="66894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產品定位</a:t>
            </a:r>
            <a:endParaRPr lang="en-US" altLang="zh-CN" sz="20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326F96F-51B6-C7E9-CCBC-6D4BFAF1AE71}"/>
              </a:ext>
            </a:extLst>
          </p:cNvPr>
          <p:cNvSpPr/>
          <p:nvPr/>
        </p:nvSpPr>
        <p:spPr>
          <a:xfrm>
            <a:off x="6147296" y="67022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2">
                    <a:lumMod val="7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淺在族群</a:t>
            </a:r>
            <a:endParaRPr lang="en-US" altLang="zh-CN" b="1" dirty="0">
              <a:solidFill>
                <a:schemeClr val="bg2">
                  <a:lumMod val="7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847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88818-7FD4-BEBB-CE94-47A87DD10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79D0B8D-E5C3-BAAF-6AA7-27D3F4404C5F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BB2FDC0-51D4-5885-B7A2-32B6CA3F2B1C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06832B3-2B92-A060-DF51-CA2B50E2996A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D35EF62D-CF67-9DBD-616F-609052AF084E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2114143-CD17-4047-5E29-645115E2D2B4}"/>
              </a:ext>
            </a:extLst>
          </p:cNvPr>
          <p:cNvSpPr txBox="1"/>
          <p:nvPr/>
        </p:nvSpPr>
        <p:spPr>
          <a:xfrm>
            <a:off x="3328765" y="2675724"/>
            <a:ext cx="5490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4000" dirty="0"/>
              <a:t>03 </a:t>
            </a:r>
          </a:p>
          <a:p>
            <a:r>
              <a:rPr lang="zh-TW" altLang="en-US" sz="4000" dirty="0"/>
              <a:t>系統規格</a:t>
            </a:r>
            <a:endParaRPr lang="en-US" altLang="zh-CN" sz="4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368322C-229E-6E1D-DDB9-F433DB90D5A2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BF1F3C2-0CB1-57B1-4EBC-8161492A8779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E0FE7FBF-62A3-8C7A-C368-B138A634A9AB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FC279AA-5BA9-1E37-D8E0-A798E42F4344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0EE9A9E9-B3AE-A662-F451-1A391D0A3C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0527652A-0854-8988-CC41-2DFEC8981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86FBCD5B-CAC6-0574-4DAE-88AB138D7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78D6C0C0-11F1-700A-2CE2-C7C66D369768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EAC59101-65BC-5279-1965-268D0CDE28D3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D9E26950-94A7-D11E-74A6-7EFFAA9C0368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64496BA6-3E1A-AB44-3449-FC4412FF3B10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202274C7-06C0-571C-1A84-3C2B0E035C00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CD15F5C3-C6FF-4F24-4C3F-5D48D9BF638C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15B7693B-76F4-9048-BFC1-7541311B564E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F168000F-CD52-B958-E573-C06F7354FB5A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4B19E8AF-F2CD-0F54-060F-F513A637CA0C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0CA07C87-3A56-D52F-CD3E-F362AB1FD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ACA37A11-4A2B-5975-FD69-5689B5E7F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1CA6775D-DACD-6F69-CA93-C75244C8D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F71A56C7-E51E-B446-A9F1-393ED52F7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785A1B9F-5258-5705-8B62-6880B6FEAD2B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910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3389</TotalTime>
  <Words>1182</Words>
  <Application>Microsoft Office PowerPoint</Application>
  <PresentationFormat>寬螢幕</PresentationFormat>
  <Paragraphs>204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42" baseType="lpstr">
      <vt:lpstr>Adobe Devanagari</vt:lpstr>
      <vt:lpstr>Adobe 仿宋 Std R</vt:lpstr>
      <vt:lpstr>Noto Sans TC</vt:lpstr>
      <vt:lpstr>Yu Gothic UI Semibold</vt:lpstr>
      <vt:lpstr>三极准柔宋</vt:lpstr>
      <vt:lpstr>王漢宗特黑體</vt:lpstr>
      <vt:lpstr>微軟正黑體</vt:lpstr>
      <vt:lpstr>標楷體</vt:lpstr>
      <vt:lpstr>Arial</vt:lpstr>
      <vt:lpstr>Calibri</vt:lpstr>
      <vt:lpstr>Calibri Light</vt:lpstr>
      <vt:lpstr>Times New Roman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黑白时尚PPT幻灯片模板下载</dc:title>
  <dc:creator>Administrator</dc:creator>
  <dc:description>www.woippt.com我爱PPT模板网</dc:description>
  <cp:lastModifiedBy>孝宇 簡</cp:lastModifiedBy>
  <cp:revision>138</cp:revision>
  <dcterms:created xsi:type="dcterms:W3CDTF">2014-08-07T06:03:15Z</dcterms:created>
  <dcterms:modified xsi:type="dcterms:W3CDTF">2025-10-07T15:57:44Z</dcterms:modified>
</cp:coreProperties>
</file>